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9"/>
  </p:notesMasterIdLst>
  <p:handoutMasterIdLst>
    <p:handoutMasterId r:id="rId70"/>
  </p:handoutMasterIdLst>
  <p:sldIdLst>
    <p:sldId id="256" r:id="rId2"/>
    <p:sldId id="289" r:id="rId3"/>
    <p:sldId id="288" r:id="rId4"/>
    <p:sldId id="348" r:id="rId5"/>
    <p:sldId id="291" r:id="rId6"/>
    <p:sldId id="257" r:id="rId7"/>
    <p:sldId id="345" r:id="rId8"/>
    <p:sldId id="325" r:id="rId9"/>
    <p:sldId id="259" r:id="rId10"/>
    <p:sldId id="268" r:id="rId11"/>
    <p:sldId id="272" r:id="rId12"/>
    <p:sldId id="271" r:id="rId13"/>
    <p:sldId id="265" r:id="rId14"/>
    <p:sldId id="267" r:id="rId15"/>
    <p:sldId id="312" r:id="rId16"/>
    <p:sldId id="332" r:id="rId17"/>
    <p:sldId id="313" r:id="rId18"/>
    <p:sldId id="314" r:id="rId19"/>
    <p:sldId id="262" r:id="rId20"/>
    <p:sldId id="282" r:id="rId21"/>
    <p:sldId id="287" r:id="rId22"/>
    <p:sldId id="318" r:id="rId23"/>
    <p:sldId id="286" r:id="rId24"/>
    <p:sldId id="319" r:id="rId25"/>
    <p:sldId id="285" r:id="rId26"/>
    <p:sldId id="317" r:id="rId27"/>
    <p:sldId id="326" r:id="rId28"/>
    <p:sldId id="276" r:id="rId29"/>
    <p:sldId id="270" r:id="rId30"/>
    <p:sldId id="277" r:id="rId31"/>
    <p:sldId id="294" r:id="rId32"/>
    <p:sldId id="278" r:id="rId33"/>
    <p:sldId id="280" r:id="rId34"/>
    <p:sldId id="297" r:id="rId35"/>
    <p:sldId id="298" r:id="rId36"/>
    <p:sldId id="299" r:id="rId37"/>
    <p:sldId id="296" r:id="rId38"/>
    <p:sldId id="336" r:id="rId39"/>
    <p:sldId id="337" r:id="rId40"/>
    <p:sldId id="339" r:id="rId41"/>
    <p:sldId id="340" r:id="rId42"/>
    <p:sldId id="338" r:id="rId43"/>
    <p:sldId id="343" r:id="rId44"/>
    <p:sldId id="344" r:id="rId45"/>
    <p:sldId id="341" r:id="rId46"/>
    <p:sldId id="342" r:id="rId47"/>
    <p:sldId id="321" r:id="rId48"/>
    <p:sldId id="300" r:id="rId49"/>
    <p:sldId id="304" r:id="rId50"/>
    <p:sldId id="302" r:id="rId51"/>
    <p:sldId id="308" r:id="rId52"/>
    <p:sldId id="309" r:id="rId53"/>
    <p:sldId id="311" r:id="rId54"/>
    <p:sldId id="301" r:id="rId55"/>
    <p:sldId id="305" r:id="rId56"/>
    <p:sldId id="306" r:id="rId57"/>
    <p:sldId id="307" r:id="rId58"/>
    <p:sldId id="310" r:id="rId59"/>
    <p:sldId id="323" r:id="rId60"/>
    <p:sldId id="324" r:id="rId61"/>
    <p:sldId id="334" r:id="rId62"/>
    <p:sldId id="335" r:id="rId63"/>
    <p:sldId id="328" r:id="rId64"/>
    <p:sldId id="331" r:id="rId65"/>
    <p:sldId id="327" r:id="rId66"/>
    <p:sldId id="316" r:id="rId67"/>
    <p:sldId id="346" r:id="rId68"/>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009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9" autoAdjust="0"/>
    <p:restoredTop sz="76547" autoAdjust="0"/>
  </p:normalViewPr>
  <p:slideViewPr>
    <p:cSldViewPr snapToGrid="0">
      <p:cViewPr varScale="1">
        <p:scale>
          <a:sx n="69" d="100"/>
          <a:sy n="69" d="100"/>
        </p:scale>
        <p:origin x="2004" y="60"/>
      </p:cViewPr>
      <p:guideLst>
        <p:guide orient="horz" pos="2160"/>
        <p:guide pos="2880"/>
      </p:guideLst>
    </p:cSldViewPr>
  </p:slideViewPr>
  <p:notesTextViewPr>
    <p:cViewPr>
      <p:scale>
        <a:sx n="100" d="100"/>
        <a:sy n="100" d="100"/>
      </p:scale>
      <p:origin x="0" y="0"/>
    </p:cViewPr>
  </p:notesTextViewPr>
  <p:sorterViewPr>
    <p:cViewPr>
      <p:scale>
        <a:sx n="137" d="100"/>
        <a:sy n="137" d="100"/>
      </p:scale>
      <p:origin x="0" y="31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8AE5FA6-8FA6-1A40-A92C-D941C667A316}" type="datetimeFigureOut">
              <a:rPr lang="en-US" smtClean="0"/>
              <a:t>6/14/2018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DB222D7-3204-5A4B-816E-5553FB0123C6}" type="slidenum">
              <a:rPr lang="en-US" smtClean="0"/>
              <a:t>‹#›</a:t>
            </a:fld>
            <a:endParaRPr lang="en-US"/>
          </a:p>
        </p:txBody>
      </p:sp>
    </p:spTree>
    <p:extLst>
      <p:ext uri="{BB962C8B-B14F-4D97-AF65-F5344CB8AC3E}">
        <p14:creationId xmlns:p14="http://schemas.microsoft.com/office/powerpoint/2010/main" val="295333746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382CE03-02CA-514E-B750-A85AA1C05D77}" type="datetimeFigureOut">
              <a:rPr lang="en-US" smtClean="0"/>
              <a:t>6/14/2018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5AC6DE3-1B89-454B-B619-027DDD1AA49F}" type="slidenum">
              <a:rPr lang="en-US" smtClean="0"/>
              <a:t>‹#›</a:t>
            </a:fld>
            <a:endParaRPr lang="en-US"/>
          </a:p>
        </p:txBody>
      </p:sp>
    </p:spTree>
    <p:extLst>
      <p:ext uri="{BB962C8B-B14F-4D97-AF65-F5344CB8AC3E}">
        <p14:creationId xmlns:p14="http://schemas.microsoft.com/office/powerpoint/2010/main" val="135928758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module presentation has several </a:t>
            </a:r>
            <a:r>
              <a:rPr lang="en-US" baseline="0" dirty="0" err="1"/>
              <a:t>Powerpoint</a:t>
            </a:r>
            <a:r>
              <a:rPr lang="en-US" baseline="0" dirty="0"/>
              <a:t> animations that do not carry forward into the PDF version. It is best presented as a </a:t>
            </a:r>
            <a:r>
              <a:rPr lang="en-US" baseline="0" dirty="0" err="1"/>
              <a:t>Powerpoint</a:t>
            </a:r>
            <a:r>
              <a:rPr lang="en-US" baseline="0"/>
              <a:t> file.</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1</a:t>
            </a:fld>
            <a:endParaRPr lang="en-US"/>
          </a:p>
        </p:txBody>
      </p:sp>
    </p:spTree>
    <p:extLst>
      <p:ext uri="{BB962C8B-B14F-4D97-AF65-F5344CB8AC3E}">
        <p14:creationId xmlns:p14="http://schemas.microsoft.com/office/powerpoint/2010/main" val="24831369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Speed</a:t>
            </a:r>
            <a:r>
              <a:rPr lang="en-US" baseline="0" dirty="0"/>
              <a:t> and stopping distance.  The faster you go the more distance it takes to stop.</a:t>
            </a:r>
          </a:p>
          <a:p>
            <a:endParaRPr lang="en-US" dirty="0"/>
          </a:p>
          <a:p>
            <a:r>
              <a:rPr lang="en-US" dirty="0"/>
              <a:t>60 kilometers</a:t>
            </a:r>
            <a:r>
              <a:rPr lang="en-US" baseline="0" dirty="0"/>
              <a:t> per hour is equal to 36mph.</a:t>
            </a:r>
          </a:p>
          <a:p>
            <a:r>
              <a:rPr lang="en-US" baseline="0" dirty="0"/>
              <a:t>25 meters is equivalent to 77 feet.</a:t>
            </a:r>
          </a:p>
          <a:p>
            <a:endParaRPr lang="en-US" baseline="0" dirty="0"/>
          </a:p>
          <a:p>
            <a:r>
              <a:rPr lang="en-US" baseline="0" dirty="0"/>
              <a:t>Adding 10 kilometers per hour is adding 6 mph so 70 KPH is equal to 42 miles per hour.</a:t>
            </a:r>
          </a:p>
          <a:p>
            <a:endParaRPr lang="en-US" baseline="0" dirty="0"/>
          </a:p>
          <a:p>
            <a:r>
              <a:rPr lang="en-US" baseline="0" dirty="0"/>
              <a:t>This is a good representation of the dynamics of speed and the effect it has on stopping distance.</a:t>
            </a:r>
          </a:p>
          <a:p>
            <a:endParaRPr lang="en-US" baseline="0" dirty="0"/>
          </a:p>
          <a:p>
            <a:r>
              <a:rPr lang="en-US" baseline="0" dirty="0"/>
              <a:t>This car, traveling at 60 kilometers per</a:t>
            </a:r>
          </a:p>
          <a:p>
            <a:r>
              <a:rPr lang="en-US" baseline="0" dirty="0"/>
              <a:t>hour, took this long to stop.</a:t>
            </a:r>
          </a:p>
          <a:p>
            <a:endParaRPr lang="en-US" baseline="0" dirty="0"/>
          </a:p>
          <a:p>
            <a:r>
              <a:rPr lang="en-US" baseline="0" dirty="0"/>
              <a:t>“Same car, same driver at 65, this long to stop.</a:t>
            </a:r>
          </a:p>
          <a:p>
            <a:endParaRPr lang="en-US" baseline="0" dirty="0"/>
          </a:p>
          <a:p>
            <a:r>
              <a:rPr lang="en-US" baseline="0" dirty="0"/>
              <a:t>At 70, well … the faster you go the longer it takes to stop.</a:t>
            </a:r>
          </a:p>
          <a:p>
            <a:endParaRPr lang="en-US" baseline="0" dirty="0"/>
          </a:p>
          <a:p>
            <a:r>
              <a:rPr lang="en-US" baseline="0" dirty="0"/>
              <a:t>Slow down, stick to the limit, because enough is enough.”</a:t>
            </a:r>
          </a:p>
          <a:p>
            <a:endParaRPr lang="en-US" baseline="0" dirty="0"/>
          </a:p>
        </p:txBody>
      </p:sp>
      <p:sp>
        <p:nvSpPr>
          <p:cNvPr id="4" name="Slide Number Placeholder 3"/>
          <p:cNvSpPr>
            <a:spLocks noGrp="1"/>
          </p:cNvSpPr>
          <p:nvPr>
            <p:ph type="sldNum" sz="quarter" idx="10"/>
          </p:nvPr>
        </p:nvSpPr>
        <p:spPr/>
        <p:txBody>
          <a:bodyPr/>
          <a:lstStyle/>
          <a:p>
            <a:fld id="{45AC6DE3-1B89-454B-B619-027DDD1AA49F}" type="slidenum">
              <a:rPr lang="en-US" smtClean="0"/>
              <a:t>11</a:t>
            </a:fld>
            <a:endParaRPr lang="en-US"/>
          </a:p>
        </p:txBody>
      </p:sp>
    </p:spTree>
    <p:extLst>
      <p:ext uri="{BB962C8B-B14F-4D97-AF65-F5344CB8AC3E}">
        <p14:creationId xmlns:p14="http://schemas.microsoft.com/office/powerpoint/2010/main" val="1081450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what we know from the</a:t>
            </a:r>
            <a:r>
              <a:rPr lang="en-US" baseline="0" dirty="0"/>
              <a:t> Kinetic Energy equation, which of these two vehicles traveling at the same speed will take longer to stop?</a:t>
            </a:r>
          </a:p>
          <a:p>
            <a:r>
              <a:rPr lang="en-US" baseline="0" dirty="0"/>
              <a:t>Which one has the most kinetic energy if they were going the same speed? The 80,000-pound truck or the 4000-pound SUV?</a:t>
            </a:r>
          </a:p>
          <a:p>
            <a:pPr defTabSz="465887">
              <a:defRPr/>
            </a:pPr>
            <a:endParaRPr lang="en-US" baseline="0" dirty="0"/>
          </a:p>
          <a:p>
            <a:pPr defTabSz="465887">
              <a:defRPr/>
            </a:pPr>
            <a:r>
              <a:rPr lang="en-US" baseline="0" dirty="0"/>
              <a:t>Put the answer in terms of the Kinetic Energy equation.</a:t>
            </a:r>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12</a:t>
            </a:fld>
            <a:endParaRPr lang="en-US"/>
          </a:p>
        </p:txBody>
      </p:sp>
    </p:spTree>
    <p:extLst>
      <p:ext uri="{BB962C8B-B14F-4D97-AF65-F5344CB8AC3E}">
        <p14:creationId xmlns:p14="http://schemas.microsoft.com/office/powerpoint/2010/main" val="109107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Momentum adds the directional</a:t>
            </a:r>
            <a:r>
              <a:rPr lang="en-US" baseline="0" dirty="0"/>
              <a:t> component.  It is the mathematical description of how much mass is moving at what speed and includes the component of direction.</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13</a:t>
            </a:fld>
            <a:endParaRPr lang="en-US"/>
          </a:p>
        </p:txBody>
      </p:sp>
    </p:spTree>
    <p:extLst>
      <p:ext uri="{BB962C8B-B14F-4D97-AF65-F5344CB8AC3E}">
        <p14:creationId xmlns:p14="http://schemas.microsoft.com/office/powerpoint/2010/main" val="1567426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Doing</a:t>
            </a:r>
            <a:r>
              <a:rPr lang="en-US" baseline="0" dirty="0"/>
              <a:t> the math the 5000-pound SUV has the most momentum.  The formula of p=mv translates into 5000 x 20mph equals 100.000 units of momentum.  The 200 pound cyclist at the same speed has 4000 units of momentum.  Put simply, the SUV has 25 times the momentum of the cyclist and that helps explain why car/cyclist crashes are so devastating to cyclists. That all translates into the energy in a crash.</a:t>
            </a:r>
          </a:p>
        </p:txBody>
      </p:sp>
      <p:sp>
        <p:nvSpPr>
          <p:cNvPr id="4" name="Slide Number Placeholder 3"/>
          <p:cNvSpPr>
            <a:spLocks noGrp="1"/>
          </p:cNvSpPr>
          <p:nvPr>
            <p:ph type="sldNum" sz="quarter" idx="10"/>
          </p:nvPr>
        </p:nvSpPr>
        <p:spPr/>
        <p:txBody>
          <a:bodyPr/>
          <a:lstStyle/>
          <a:p>
            <a:fld id="{45AC6DE3-1B89-454B-B619-027DDD1AA49F}" type="slidenum">
              <a:rPr lang="en-US" smtClean="0"/>
              <a:t>14</a:t>
            </a:fld>
            <a:endParaRPr lang="en-US"/>
          </a:p>
        </p:txBody>
      </p:sp>
    </p:spTree>
    <p:extLst>
      <p:ext uri="{BB962C8B-B14F-4D97-AF65-F5344CB8AC3E}">
        <p14:creationId xmlns:p14="http://schemas.microsoft.com/office/powerpoint/2010/main" val="18458979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Speed and impact student activity:</a:t>
            </a:r>
          </a:p>
          <a:p>
            <a:endParaRPr lang="en-US" dirty="0"/>
          </a:p>
          <a:p>
            <a:r>
              <a:rPr lang="en-US" dirty="0"/>
              <a:t>This is a great way to spark a discussion about vehicle crashes involving speed and injuries with impact distance. It is also a great way to reinforce the riding down effects of seat belts when involved in a crash.</a:t>
            </a:r>
          </a:p>
        </p:txBody>
      </p:sp>
      <p:sp>
        <p:nvSpPr>
          <p:cNvPr id="4" name="Slide Number Placeholder 3"/>
          <p:cNvSpPr>
            <a:spLocks noGrp="1"/>
          </p:cNvSpPr>
          <p:nvPr>
            <p:ph type="sldNum" sz="quarter" idx="10"/>
          </p:nvPr>
        </p:nvSpPr>
        <p:spPr/>
        <p:txBody>
          <a:bodyPr/>
          <a:lstStyle/>
          <a:p>
            <a:fld id="{45AC6DE3-1B89-454B-B619-027DDD1AA49F}" type="slidenum">
              <a:rPr lang="en-US" smtClean="0"/>
              <a:t>15</a:t>
            </a:fld>
            <a:endParaRPr lang="en-US"/>
          </a:p>
        </p:txBody>
      </p:sp>
    </p:spTree>
    <p:extLst>
      <p:ext uri="{BB962C8B-B14F-4D97-AF65-F5344CB8AC3E}">
        <p14:creationId xmlns:p14="http://schemas.microsoft.com/office/powerpoint/2010/main" val="26669428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Review the slide, lead</a:t>
            </a:r>
            <a:r>
              <a:rPr lang="en-US" baseline="0" dirty="0"/>
              <a:t> the students in a discussion about how road design and surface can contribute to a crash.</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16</a:t>
            </a:fld>
            <a:endParaRPr lang="en-US"/>
          </a:p>
        </p:txBody>
      </p:sp>
    </p:spTree>
    <p:extLst>
      <p:ext uri="{BB962C8B-B14F-4D97-AF65-F5344CB8AC3E}">
        <p14:creationId xmlns:p14="http://schemas.microsoft.com/office/powerpoint/2010/main" val="133901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great time to talk about forces and energy in a crash.  It</a:t>
            </a:r>
            <a:r>
              <a:rPr lang="en-US" baseline="0" dirty="0"/>
              <a:t> took a lot of energy to break this pole.  It is a 25 in diameter high voltage power pole that is buried 8 feet in the ground.  The pole next to it was installed after the crash to support the electrical wires.  The next slide has a picture of the vehicle that hit the pole.  </a:t>
            </a:r>
          </a:p>
          <a:p>
            <a:endParaRPr lang="en-US" baseline="0" dirty="0"/>
          </a:p>
          <a:p>
            <a:r>
              <a:rPr lang="en-US" baseline="0" dirty="0"/>
              <a:t>Questions you might want to ask:</a:t>
            </a:r>
          </a:p>
          <a:p>
            <a:pPr marL="232943" indent="-232943">
              <a:buAutoNum type="arabicPeriod"/>
            </a:pPr>
            <a:r>
              <a:rPr lang="en-US" baseline="0" dirty="0"/>
              <a:t>What kind of car caused this break?</a:t>
            </a:r>
          </a:p>
          <a:p>
            <a:pPr marL="232943" indent="-232943">
              <a:buAutoNum type="arabicPeriod"/>
            </a:pPr>
            <a:r>
              <a:rPr lang="en-US" baseline="0" dirty="0"/>
              <a:t>How fast do you think it was going?</a:t>
            </a:r>
          </a:p>
          <a:p>
            <a:pPr marL="232943" indent="-232943">
              <a:buAutoNum type="arabicPeriod"/>
            </a:pPr>
            <a:r>
              <a:rPr lang="en-US" baseline="0" dirty="0"/>
              <a:t>Is it possible that someone could have been killed or injured in this crash?</a:t>
            </a:r>
          </a:p>
          <a:p>
            <a:pPr marL="232943" indent="-232943">
              <a:buAutoNum type="arabicPeriod"/>
            </a:pPr>
            <a:r>
              <a:rPr lang="en-US" baseline="0" dirty="0"/>
              <a:t>Could you survive a crash where your car caused the pole to break like this?</a:t>
            </a:r>
          </a:p>
        </p:txBody>
      </p:sp>
      <p:sp>
        <p:nvSpPr>
          <p:cNvPr id="4" name="Slide Number Placeholder 3"/>
          <p:cNvSpPr>
            <a:spLocks noGrp="1"/>
          </p:cNvSpPr>
          <p:nvPr>
            <p:ph type="sldNum" sz="quarter" idx="10"/>
          </p:nvPr>
        </p:nvSpPr>
        <p:spPr/>
        <p:txBody>
          <a:bodyPr/>
          <a:lstStyle/>
          <a:p>
            <a:fld id="{45AC6DE3-1B89-454B-B619-027DDD1AA49F}" type="slidenum">
              <a:rPr lang="en-US" smtClean="0"/>
              <a:t>17</a:t>
            </a:fld>
            <a:endParaRPr lang="en-US"/>
          </a:p>
        </p:txBody>
      </p:sp>
    </p:spTree>
    <p:extLst>
      <p:ext uri="{BB962C8B-B14F-4D97-AF65-F5344CB8AC3E}">
        <p14:creationId xmlns:p14="http://schemas.microsoft.com/office/powerpoint/2010/main" val="1121913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picture of a car involved in a crash in Oregon.  The driver was a</a:t>
            </a:r>
            <a:r>
              <a:rPr lang="en-US" baseline="0" dirty="0"/>
              <a:t> 17 year old high school student who was joy riding in his parents car by himself.  He was driving 100 mph on a rain slicked hilly road when he lost control and slid passenger side into the pole.  Fortunately for him, he was wearing his safety belt and the airbags did deploy. He doesn’t remember getting out of the car after the crash but remembers standing by the side of the car trying to figure out what happened.  </a:t>
            </a:r>
          </a:p>
          <a:p>
            <a:endParaRPr lang="en-US" baseline="0" dirty="0"/>
          </a:p>
          <a:p>
            <a:r>
              <a:rPr lang="en-US" baseline="0" dirty="0"/>
              <a:t>Several things are certain.  Speed and rain were a factor in the crash and inexperience contributed as well.  Three fortunate things happened with this crash. The quality of the vehicle and its safety features, no one else was in the car, and he struck the pole on the opposite side of the driver’s side.  </a:t>
            </a:r>
          </a:p>
          <a:p>
            <a:endParaRPr lang="en-US" baseline="0" dirty="0"/>
          </a:p>
          <a:p>
            <a:r>
              <a:rPr lang="en-US" baseline="0" dirty="0"/>
              <a:t>The car literally broke in two at impact with the pole. The pole cost $25,000 to replace—let alone the cost of the car and the possible loss of life.</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18</a:t>
            </a:fld>
            <a:endParaRPr lang="en-US"/>
          </a:p>
        </p:txBody>
      </p:sp>
    </p:spTree>
    <p:extLst>
      <p:ext uri="{BB962C8B-B14F-4D97-AF65-F5344CB8AC3E}">
        <p14:creationId xmlns:p14="http://schemas.microsoft.com/office/powerpoint/2010/main" val="1343026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time to</a:t>
            </a:r>
            <a:r>
              <a:rPr lang="en-US" baseline="0" dirty="0"/>
              <a:t> lead a discussion on how speed affects the following:</a:t>
            </a:r>
          </a:p>
          <a:p>
            <a:endParaRPr lang="en-US" baseline="0" dirty="0"/>
          </a:p>
          <a:p>
            <a:pPr marL="174708" indent="-174708">
              <a:buFont typeface="Arial" panose="020B0604020202020204" pitchFamily="34" charset="0"/>
              <a:buChar char="•"/>
            </a:pPr>
            <a:r>
              <a:rPr lang="en-US" baseline="0" dirty="0"/>
              <a:t>Traction</a:t>
            </a:r>
          </a:p>
          <a:p>
            <a:pPr marL="174708" indent="-174708">
              <a:buFont typeface="Arial" panose="020B0604020202020204" pitchFamily="34" charset="0"/>
              <a:buChar char="•"/>
            </a:pPr>
            <a:r>
              <a:rPr lang="en-US" baseline="0" dirty="0"/>
              <a:t>Vehicle dynamics</a:t>
            </a:r>
          </a:p>
          <a:p>
            <a:pPr marL="174708" indent="-174708">
              <a:buFont typeface="Arial" panose="020B0604020202020204" pitchFamily="34" charset="0"/>
              <a:buChar char="•"/>
            </a:pPr>
            <a:r>
              <a:rPr lang="en-US" baseline="0" dirty="0"/>
              <a:t>Cornering</a:t>
            </a:r>
          </a:p>
          <a:p>
            <a:pPr marL="174708" indent="-174708">
              <a:buFont typeface="Arial" panose="020B0604020202020204" pitchFamily="34" charset="0"/>
              <a:buChar char="•"/>
            </a:pPr>
            <a:r>
              <a:rPr lang="en-US" baseline="0" dirty="0"/>
              <a:t>Cresting hills</a:t>
            </a:r>
          </a:p>
          <a:p>
            <a:pPr marL="174708" indent="-174708">
              <a:buFont typeface="Arial" panose="020B0604020202020204" pitchFamily="34" charset="0"/>
              <a:buChar char="•"/>
            </a:pPr>
            <a:r>
              <a:rPr lang="en-US" baseline="0" dirty="0"/>
              <a:t>Bottom of hills</a:t>
            </a:r>
          </a:p>
          <a:p>
            <a:endParaRPr lang="en-US" baseline="0" dirty="0"/>
          </a:p>
          <a:p>
            <a:r>
              <a:rPr lang="en-US" baseline="0" dirty="0"/>
              <a:t>The increased energy changes the way the car handles and therefore makes it more difficult to control for the novice driver.</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19</a:t>
            </a:fld>
            <a:endParaRPr lang="en-US"/>
          </a:p>
        </p:txBody>
      </p:sp>
    </p:spTree>
    <p:extLst>
      <p:ext uri="{BB962C8B-B14F-4D97-AF65-F5344CB8AC3E}">
        <p14:creationId xmlns:p14="http://schemas.microsoft.com/office/powerpoint/2010/main" val="4002896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quick review of what the students</a:t>
            </a:r>
            <a:r>
              <a:rPr lang="en-US" baseline="0" dirty="0"/>
              <a:t> have already learned so you don’t have to spend a lot of time on this, but it is important to remind them how a car behaves on the 3 axis.  </a:t>
            </a:r>
          </a:p>
          <a:p>
            <a:endParaRPr lang="en-US" baseline="0" dirty="0"/>
          </a:p>
          <a:p>
            <a:r>
              <a:rPr lang="en-US" dirty="0"/>
              <a:t>Working outside</a:t>
            </a:r>
            <a:r>
              <a:rPr lang="en-US" baseline="0" dirty="0"/>
              <a:t> the natural laws will cause the car to rotate around the three different axis.  This can be gentle or it can be quite out of control.  Consider the following diagrams and do the student activities to recall how the car will move around these axis.</a:t>
            </a:r>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20</a:t>
            </a:fld>
            <a:endParaRPr lang="en-US"/>
          </a:p>
        </p:txBody>
      </p:sp>
    </p:spTree>
    <p:extLst>
      <p:ext uri="{BB962C8B-B14F-4D97-AF65-F5344CB8AC3E}">
        <p14:creationId xmlns:p14="http://schemas.microsoft.com/office/powerpoint/2010/main" val="2512958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a:t>
            </a:fld>
            <a:endParaRPr lang="en-US"/>
          </a:p>
        </p:txBody>
      </p:sp>
    </p:spTree>
    <p:extLst>
      <p:ext uri="{BB962C8B-B14F-4D97-AF65-F5344CB8AC3E}">
        <p14:creationId xmlns:p14="http://schemas.microsoft.com/office/powerpoint/2010/main" val="1208797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Pitch is caused</a:t>
            </a:r>
            <a:r>
              <a:rPr lang="en-US" baseline="0" dirty="0"/>
              <a:t> by braking too hard or accelerating too rapidly.</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21</a:t>
            </a:fld>
            <a:endParaRPr lang="en-US"/>
          </a:p>
        </p:txBody>
      </p:sp>
    </p:spTree>
    <p:extLst>
      <p:ext uri="{BB962C8B-B14F-4D97-AF65-F5344CB8AC3E}">
        <p14:creationId xmlns:p14="http://schemas.microsoft.com/office/powerpoint/2010/main" val="2012839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Instruction</a:t>
            </a:r>
            <a:r>
              <a:rPr lang="en-US" baseline="0" dirty="0"/>
              <a:t>s for this activity are on the slide.</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22</a:t>
            </a:fld>
            <a:endParaRPr lang="en-US"/>
          </a:p>
        </p:txBody>
      </p:sp>
    </p:spTree>
    <p:extLst>
      <p:ext uri="{BB962C8B-B14F-4D97-AF65-F5344CB8AC3E}">
        <p14:creationId xmlns:p14="http://schemas.microsoft.com/office/powerpoint/2010/main" val="63272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Roll is the movement</a:t>
            </a:r>
            <a:r>
              <a:rPr lang="en-US" baseline="0" dirty="0"/>
              <a:t> of the car around an axis that runs from the front grill, through the car, to the trunk.</a:t>
            </a:r>
          </a:p>
          <a:p>
            <a:endParaRPr lang="en-US" baseline="0" dirty="0"/>
          </a:p>
          <a:p>
            <a:r>
              <a:rPr lang="en-US" baseline="0" dirty="0"/>
              <a:t>It is caused by turning too quickly at speed.  The weight is transferred to the tires on the outside of the turn. </a:t>
            </a:r>
          </a:p>
          <a:p>
            <a:endParaRPr lang="en-US" baseline="0" dirty="0"/>
          </a:p>
          <a:p>
            <a:r>
              <a:rPr lang="en-US" dirty="0"/>
              <a:t>If the speed is increased and the force is sufficient the vehicle can roll completely over.</a:t>
            </a:r>
          </a:p>
        </p:txBody>
      </p:sp>
      <p:sp>
        <p:nvSpPr>
          <p:cNvPr id="4" name="Slide Number Placeholder 3"/>
          <p:cNvSpPr>
            <a:spLocks noGrp="1"/>
          </p:cNvSpPr>
          <p:nvPr>
            <p:ph type="sldNum" sz="quarter" idx="10"/>
          </p:nvPr>
        </p:nvSpPr>
        <p:spPr/>
        <p:txBody>
          <a:bodyPr/>
          <a:lstStyle/>
          <a:p>
            <a:fld id="{45AC6DE3-1B89-454B-B619-027DDD1AA49F}" type="slidenum">
              <a:rPr lang="en-US" smtClean="0"/>
              <a:t>23</a:t>
            </a:fld>
            <a:endParaRPr lang="en-US"/>
          </a:p>
        </p:txBody>
      </p:sp>
    </p:spTree>
    <p:extLst>
      <p:ext uri="{BB962C8B-B14F-4D97-AF65-F5344CB8AC3E}">
        <p14:creationId xmlns:p14="http://schemas.microsoft.com/office/powerpoint/2010/main" val="2337119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Instruction</a:t>
            </a:r>
            <a:r>
              <a:rPr lang="en-US" baseline="0" dirty="0"/>
              <a:t>s for this activity are on the slide.</a:t>
            </a:r>
            <a:endParaRPr lang="en-US" dirty="0"/>
          </a:p>
          <a:p>
            <a:endParaRPr lang="en-US" dirty="0"/>
          </a:p>
          <a:p>
            <a:r>
              <a:rPr lang="en-US" dirty="0"/>
              <a:t>Remember to have</a:t>
            </a:r>
            <a:r>
              <a:rPr lang="en-US" baseline="0" dirty="0"/>
              <a:t> them lean in the opposite direction.</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24</a:t>
            </a:fld>
            <a:endParaRPr lang="en-US"/>
          </a:p>
        </p:txBody>
      </p:sp>
    </p:spTree>
    <p:extLst>
      <p:ext uri="{BB962C8B-B14F-4D97-AF65-F5344CB8AC3E}">
        <p14:creationId xmlns:p14="http://schemas.microsoft.com/office/powerpoint/2010/main" val="2605577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Yaw is the movement</a:t>
            </a:r>
            <a:r>
              <a:rPr lang="en-US" baseline="0" dirty="0"/>
              <a:t> around the axis that runs through the center of the car from the floor to the roof.</a:t>
            </a:r>
          </a:p>
          <a:p>
            <a:endParaRPr lang="en-US" baseline="0" dirty="0"/>
          </a:p>
          <a:p>
            <a:r>
              <a:rPr lang="en-US" baseline="0" dirty="0"/>
              <a:t>Movement can be as subtle as a slight side-to-side movement around the axis to a 180 or 360 degree spin.</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25</a:t>
            </a:fld>
            <a:endParaRPr lang="en-US"/>
          </a:p>
        </p:txBody>
      </p:sp>
    </p:spTree>
    <p:extLst>
      <p:ext uri="{BB962C8B-B14F-4D97-AF65-F5344CB8AC3E}">
        <p14:creationId xmlns:p14="http://schemas.microsoft.com/office/powerpoint/2010/main" val="3787185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the students describe what they see in terms of Pitch, Yaw, and Roll.</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26</a:t>
            </a:fld>
            <a:endParaRPr lang="en-US"/>
          </a:p>
        </p:txBody>
      </p:sp>
    </p:spTree>
    <p:extLst>
      <p:ext uri="{BB962C8B-B14F-4D97-AF65-F5344CB8AC3E}">
        <p14:creationId xmlns:p14="http://schemas.microsoft.com/office/powerpoint/2010/main" val="1267873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27</a:t>
            </a:fld>
            <a:endParaRPr lang="en-US"/>
          </a:p>
        </p:txBody>
      </p:sp>
    </p:spTree>
    <p:extLst>
      <p:ext uri="{BB962C8B-B14F-4D97-AF65-F5344CB8AC3E}">
        <p14:creationId xmlns:p14="http://schemas.microsoft.com/office/powerpoint/2010/main" val="2039556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28</a:t>
            </a:fld>
            <a:endParaRPr lang="en-US"/>
          </a:p>
        </p:txBody>
      </p:sp>
    </p:spTree>
    <p:extLst>
      <p:ext uri="{BB962C8B-B14F-4D97-AF65-F5344CB8AC3E}">
        <p14:creationId xmlns:p14="http://schemas.microsoft.com/office/powerpoint/2010/main" val="216592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activity is to let</a:t>
            </a:r>
            <a:r>
              <a:rPr lang="en-US" baseline="0" dirty="0"/>
              <a:t> the students discover friction.  The heat is an indication that there is friction between the two surfaces.  This translates into the concept of traction.  Traction is the four tires making contact with the road and providing “grip” to hold the car on the road as we accelerate, stop, or turn.</a:t>
            </a:r>
          </a:p>
          <a:p>
            <a:endParaRPr lang="en-US" baseline="0" dirty="0"/>
          </a:p>
          <a:p>
            <a:r>
              <a:rPr lang="en-US" baseline="0" dirty="0"/>
              <a:t>If they press hard enough they will notice that their hands won’t move.  They will learn that when the force of friction is greater than the force to move their hands, nothing moves.</a:t>
            </a:r>
          </a:p>
        </p:txBody>
      </p:sp>
      <p:sp>
        <p:nvSpPr>
          <p:cNvPr id="4" name="Slide Number Placeholder 3"/>
          <p:cNvSpPr>
            <a:spLocks noGrp="1"/>
          </p:cNvSpPr>
          <p:nvPr>
            <p:ph type="sldNum" sz="quarter" idx="10"/>
          </p:nvPr>
        </p:nvSpPr>
        <p:spPr/>
        <p:txBody>
          <a:bodyPr/>
          <a:lstStyle/>
          <a:p>
            <a:fld id="{45AC6DE3-1B89-454B-B619-027DDD1AA49F}" type="slidenum">
              <a:rPr lang="en-US" smtClean="0"/>
              <a:t>29</a:t>
            </a:fld>
            <a:endParaRPr lang="en-US"/>
          </a:p>
        </p:txBody>
      </p:sp>
    </p:spTree>
    <p:extLst>
      <p:ext uri="{BB962C8B-B14F-4D97-AF65-F5344CB8AC3E}">
        <p14:creationId xmlns:p14="http://schemas.microsoft.com/office/powerpoint/2010/main" val="2525131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Static friction is the </a:t>
            </a:r>
            <a:r>
              <a:rPr lang="en-US" baseline="0" dirty="0"/>
              <a:t>friction that keeps the block from moving.  Equal force is exerted on the box and slope, and is sufficient to overcome the downward force of gravity which would cause it to slide.</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30</a:t>
            </a:fld>
            <a:endParaRPr lang="en-US"/>
          </a:p>
        </p:txBody>
      </p:sp>
    </p:spTree>
    <p:extLst>
      <p:ext uri="{BB962C8B-B14F-4D97-AF65-F5344CB8AC3E}">
        <p14:creationId xmlns:p14="http://schemas.microsoft.com/office/powerpoint/2010/main" val="1541361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r>
              <a:rPr lang="en-US" b="1" dirty="0">
                <a:effectLst/>
              </a:rPr>
              <a:t>NASA Infrared Pathfinder Satellite Observations</a:t>
            </a:r>
          </a:p>
          <a:p>
            <a:r>
              <a:rPr lang="en-US" dirty="0">
                <a:effectLst/>
              </a:rPr>
              <a:t>CALIPSO is a mission of the United States and France. Activities such as driving cars and trucks, burning coal and oil, and manufacturing chemicals release gases and small particles known as aerosols into the atmosphere. Forest fires and wind-blown desert dust also produce aerosols. CALIPSO uses </a:t>
            </a:r>
            <a:r>
              <a:rPr lang="en-US" dirty="0" err="1">
                <a:effectLst/>
              </a:rPr>
              <a:t>Lidar</a:t>
            </a:r>
            <a:r>
              <a:rPr lang="en-US" dirty="0">
                <a:effectLst/>
              </a:rPr>
              <a:t> to study the aerosols and thin clouds. LIDAR is a short name for Light Detection and Ranging. It can see things that are invisible to radar. </a:t>
            </a:r>
            <a:r>
              <a:rPr lang="en-US" baseline="0" dirty="0">
                <a:effectLst/>
              </a:rPr>
              <a:t>  </a:t>
            </a:r>
            <a:r>
              <a:rPr lang="en-US" dirty="0">
                <a:effectLst/>
              </a:rPr>
              <a:t>http://www.nasa.gov/mission_pages/calipso/main/index.html </a:t>
            </a:r>
          </a:p>
          <a:p>
            <a:endParaRPr lang="en-US" dirty="0">
              <a:effectLst/>
            </a:endParaRPr>
          </a:p>
          <a:p>
            <a:r>
              <a:rPr lang="en-US" dirty="0">
                <a:effectLst/>
              </a:rPr>
              <a:t>LIDAR is used in Google’s self</a:t>
            </a:r>
            <a:r>
              <a:rPr lang="en-US" baseline="0" dirty="0">
                <a:effectLst/>
              </a:rPr>
              <a:t> driving car project with 64 infrared lasers spinning to create a 3-D ongoing  360° model of traffic and the roadway </a:t>
            </a:r>
          </a:p>
          <a:p>
            <a:endParaRPr lang="en-US" baseline="0" dirty="0">
              <a:effectLst/>
            </a:endParaRPr>
          </a:p>
          <a:p>
            <a:endParaRPr lang="en-US" baseline="0" dirty="0">
              <a:effectLst/>
            </a:endParaRPr>
          </a:p>
          <a:p>
            <a:endParaRPr lang="en-US" dirty="0">
              <a:effectLst/>
            </a:endParaRPr>
          </a:p>
        </p:txBody>
      </p:sp>
      <p:sp>
        <p:nvSpPr>
          <p:cNvPr id="4" name="Slide Number Placeholder 3"/>
          <p:cNvSpPr>
            <a:spLocks noGrp="1"/>
          </p:cNvSpPr>
          <p:nvPr>
            <p:ph type="sldNum" sz="quarter" idx="10"/>
          </p:nvPr>
        </p:nvSpPr>
        <p:spPr/>
        <p:txBody>
          <a:bodyPr/>
          <a:lstStyle/>
          <a:p>
            <a:fld id="{45AC6DE3-1B89-454B-B619-027DDD1AA49F}" type="slidenum">
              <a:rPr lang="en-US" smtClean="0"/>
              <a:t>3</a:t>
            </a:fld>
            <a:endParaRPr lang="en-US"/>
          </a:p>
        </p:txBody>
      </p:sp>
    </p:spTree>
    <p:extLst>
      <p:ext uri="{BB962C8B-B14F-4D97-AF65-F5344CB8AC3E}">
        <p14:creationId xmlns:p14="http://schemas.microsoft.com/office/powerpoint/2010/main" val="16235161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the force of friction is less than the force of gravity, the object will slide down the slope.  The same is true on a flat, icy or snowy surface.  It overcomes the force of friction and slides down the slope.</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31</a:t>
            </a:fld>
            <a:endParaRPr lang="en-US"/>
          </a:p>
        </p:txBody>
      </p:sp>
    </p:spTree>
    <p:extLst>
      <p:ext uri="{BB962C8B-B14F-4D97-AF65-F5344CB8AC3E}">
        <p14:creationId xmlns:p14="http://schemas.microsoft.com/office/powerpoint/2010/main" val="1541361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 also plays a role in friction.</a:t>
            </a:r>
            <a:r>
              <a:rPr lang="en-US" baseline="0" dirty="0"/>
              <a:t>  The lighter the object, the more likely it will slide.  Consider what happens to a pickup truck on a snowy day. The back end is very light and slips easily on the roadway.  One thing to do is to add weight to the back end with sand bags, which increases the friction or traction with the road.</a:t>
            </a:r>
            <a:br>
              <a:rPr lang="en-US" baseline="0" dirty="0"/>
            </a:br>
            <a:endParaRPr lang="en-US" baseline="0" dirty="0"/>
          </a:p>
          <a:p>
            <a:r>
              <a:rPr lang="en-US" baseline="0" dirty="0"/>
              <a:t>Going over the crest of a hill, like you saw in an earlier slide, creates the same effect.  As you crest the hill the car loses some of the contact with the roadway and friction is reduced.  If the driver crests a hill and also turns the wheel to steer through a curve, the friction of the tires and roadway is reduced.</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32</a:t>
            </a:fld>
            <a:endParaRPr lang="en-US"/>
          </a:p>
        </p:txBody>
      </p:sp>
    </p:spTree>
    <p:extLst>
      <p:ext uri="{BB962C8B-B14F-4D97-AF65-F5344CB8AC3E}">
        <p14:creationId xmlns:p14="http://schemas.microsoft.com/office/powerpoint/2010/main" val="15413616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rely on rolling friction to keep us on the road.  However, the road opposes the motion of the tire when it rolls along the surface.  Rolling friction occurs because tires flatten slightly during contact.  The amount of friction increases the more the tire flattens or deforms.  If the friction increases, the tire will heat up just like your hands did when you were rubbing them together.</a:t>
            </a:r>
          </a:p>
          <a:p>
            <a:endParaRPr lang="en-US" baseline="0" dirty="0"/>
          </a:p>
          <a:p>
            <a:r>
              <a:rPr lang="en-US" baseline="0" dirty="0"/>
              <a:t>Proper air pressure will help manage heat buildup.  Too high air pressure will reduce the ability of the tire to deform and reduce the friction and traction.</a:t>
            </a:r>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33</a:t>
            </a:fld>
            <a:endParaRPr lang="en-US"/>
          </a:p>
        </p:txBody>
      </p:sp>
    </p:spTree>
    <p:extLst>
      <p:ext uri="{BB962C8B-B14F-4D97-AF65-F5344CB8AC3E}">
        <p14:creationId xmlns:p14="http://schemas.microsoft.com/office/powerpoint/2010/main" val="1777318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Inertia is a property of matter that causes it to resist changes in velocity (speed and/or direction). According to Newton's first law of motion, an object with a given velocity maintains that velocity unless acted on by an external force.  That external force could be wind, road friction, gravity or any combination of things.  Inertia is the property of matter that makes this law hold true.</a:t>
            </a:r>
          </a:p>
          <a:p>
            <a:endParaRPr lang="en-US" dirty="0"/>
          </a:p>
          <a:p>
            <a:r>
              <a:rPr lang="en-US" dirty="0"/>
              <a:t>The amount of inertia that an object possesses is proportional to its mass.  However inertia is not the same thing as momentum (the product of velocity and mass).  The mass of an object can be measured by observing the extent of its inertia.  This is done by measuring the amount of force required to produce certain acceleration such as getting an object moving, redirecting its path or stopping the object.</a:t>
            </a:r>
          </a:p>
          <a:p>
            <a:endParaRPr lang="en-US" dirty="0"/>
          </a:p>
          <a:p>
            <a:pPr defTabSz="465887">
              <a:defRPr/>
            </a:pPr>
            <a:r>
              <a:rPr lang="en-US" i="1" dirty="0"/>
              <a:t>Inertia</a:t>
            </a:r>
            <a:r>
              <a:rPr lang="en-US" dirty="0"/>
              <a:t> is a physics term. Sir Isaac Newton discovered that a body at rest would stay at rest and a body moving through space would continue moving through space unless an external force (like friction or gravity) caused it to slow down, stop, or change directions.</a:t>
            </a:r>
          </a:p>
          <a:p>
            <a:endParaRPr lang="en-US" u="none" dirty="0">
              <a:solidFill>
                <a:schemeClr val="tx1"/>
              </a:solidFill>
            </a:endParaRPr>
          </a:p>
        </p:txBody>
      </p:sp>
      <p:sp>
        <p:nvSpPr>
          <p:cNvPr id="4" name="Slide Number Placeholder 3"/>
          <p:cNvSpPr>
            <a:spLocks noGrp="1"/>
          </p:cNvSpPr>
          <p:nvPr>
            <p:ph type="sldNum" sz="quarter" idx="10"/>
          </p:nvPr>
        </p:nvSpPr>
        <p:spPr/>
        <p:txBody>
          <a:bodyPr/>
          <a:lstStyle/>
          <a:p>
            <a:fld id="{45AC6DE3-1B89-454B-B619-027DDD1AA49F}" type="slidenum">
              <a:rPr lang="en-US" smtClean="0"/>
              <a:t>34</a:t>
            </a:fld>
            <a:endParaRPr lang="en-US"/>
          </a:p>
        </p:txBody>
      </p:sp>
    </p:spTree>
    <p:extLst>
      <p:ext uri="{BB962C8B-B14F-4D97-AF65-F5344CB8AC3E}">
        <p14:creationId xmlns:p14="http://schemas.microsoft.com/office/powerpoint/2010/main" val="2001505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you may want to ask:</a:t>
            </a:r>
          </a:p>
          <a:p>
            <a:endParaRPr lang="en-US" dirty="0"/>
          </a:p>
          <a:p>
            <a:pPr marL="232943" indent="-232943">
              <a:buAutoNum type="arabicPeriod"/>
            </a:pPr>
            <a:r>
              <a:rPr lang="en-US" dirty="0"/>
              <a:t>What are the forces that are holding the car on the road?</a:t>
            </a:r>
          </a:p>
          <a:p>
            <a:pPr marL="465887" lvl="1"/>
            <a:r>
              <a:rPr lang="en-US" dirty="0"/>
              <a:t>Answer—Friction of the road</a:t>
            </a:r>
            <a:r>
              <a:rPr lang="en-US" baseline="0" dirty="0"/>
              <a:t> and the tires</a:t>
            </a:r>
          </a:p>
          <a:p>
            <a:pPr marL="465887" lvl="1"/>
            <a:r>
              <a:rPr lang="en-US" baseline="0" dirty="0"/>
              <a:t>Answer—Low enough speed that the tires will not exceed the “coefficient of friction.”  If the speed is too fast the car will lose its ability to stay on the roadway as seen in the next slide.</a:t>
            </a:r>
          </a:p>
          <a:p>
            <a:pPr marL="698830" lvl="1" indent="-232943">
              <a:buAutoNum type="arabicPeriod"/>
            </a:pPr>
            <a:endParaRPr lang="en-US" baseline="0" dirty="0"/>
          </a:p>
          <a:p>
            <a:pPr marL="232943" indent="-232943">
              <a:buAutoNum type="arabicPeriod"/>
            </a:pPr>
            <a:r>
              <a:rPr lang="en-US" baseline="0" dirty="0"/>
              <a:t>What happens to your body as the car goes around this corner?  Why do you think that is?</a:t>
            </a:r>
          </a:p>
          <a:p>
            <a:pPr marL="465887" lvl="1"/>
            <a:endParaRPr lang="en-US" baseline="0" dirty="0"/>
          </a:p>
          <a:p>
            <a:pPr marL="465887" lvl="1"/>
            <a:r>
              <a:rPr lang="en-US" baseline="0" dirty="0"/>
              <a:t>Answer—The  body will continue ahead but the seat or door changes the direction you are going.  It provides the force to redirect your energy.</a:t>
            </a:r>
          </a:p>
          <a:p>
            <a:pPr marL="698830" lvl="1" indent="-232943">
              <a:buAutoNum type="arabicPeriod"/>
            </a:pPr>
            <a:endParaRPr lang="en-US" baseline="0" dirty="0"/>
          </a:p>
          <a:p>
            <a:pPr marL="232943" indent="-232943">
              <a:buAutoNum type="arabicPeriod"/>
            </a:pPr>
            <a:r>
              <a:rPr lang="en-US" baseline="0" dirty="0"/>
              <a:t>Knowing what you do about vehicle dynamics, what do you predict the car is doing at this time in terms of Yaw, Pitch, or Roll?  What causes the car to respond that way?</a:t>
            </a:r>
          </a:p>
          <a:p>
            <a:r>
              <a:rPr lang="en-US" baseline="0" dirty="0"/>
              <a:t>	</a:t>
            </a:r>
          </a:p>
          <a:p>
            <a:pPr marL="465887" lvl="1"/>
            <a:r>
              <a:rPr lang="en-US" baseline="0" dirty="0"/>
              <a:t>Answer—The property of inertia will cause the car to continue straight ahead.  The tires redirect the energy of the car to the new direction.  Because the car is on a suspension and flexible tires, the car will roll to the right as it makes a left turn.  If braking occurs the car will also pitch forward onto the front right tire.</a:t>
            </a:r>
          </a:p>
        </p:txBody>
      </p:sp>
      <p:sp>
        <p:nvSpPr>
          <p:cNvPr id="4" name="Slide Number Placeholder 3"/>
          <p:cNvSpPr>
            <a:spLocks noGrp="1"/>
          </p:cNvSpPr>
          <p:nvPr>
            <p:ph type="sldNum" sz="quarter" idx="10"/>
          </p:nvPr>
        </p:nvSpPr>
        <p:spPr/>
        <p:txBody>
          <a:bodyPr/>
          <a:lstStyle/>
          <a:p>
            <a:fld id="{45AC6DE3-1B89-454B-B619-027DDD1AA49F}" type="slidenum">
              <a:rPr lang="en-US" smtClean="0"/>
              <a:t>35</a:t>
            </a:fld>
            <a:endParaRPr lang="en-US"/>
          </a:p>
        </p:txBody>
      </p:sp>
    </p:spTree>
    <p:extLst>
      <p:ext uri="{BB962C8B-B14F-4D97-AF65-F5344CB8AC3E}">
        <p14:creationId xmlns:p14="http://schemas.microsoft.com/office/powerpoint/2010/main" val="4946553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Mismanaged forces will cause the vehicle to take an unintended</a:t>
            </a:r>
            <a:r>
              <a:rPr lang="en-US" baseline="0" dirty="0"/>
              <a:t> path and possibly roll over.</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36</a:t>
            </a:fld>
            <a:endParaRPr lang="en-US"/>
          </a:p>
        </p:txBody>
      </p:sp>
    </p:spTree>
    <p:extLst>
      <p:ext uri="{BB962C8B-B14F-4D97-AF65-F5344CB8AC3E}">
        <p14:creationId xmlns:p14="http://schemas.microsoft.com/office/powerpoint/2010/main" val="26481897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Consequences of</a:t>
            </a:r>
            <a:r>
              <a:rPr lang="en-US" baseline="0" dirty="0"/>
              <a:t> speed, loss of traction and a cliff.  Gravity demands obedience. This car is designed for high speed maneuvering, but even it has its limits.  </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37</a:t>
            </a:fld>
            <a:endParaRPr lang="en-US"/>
          </a:p>
        </p:txBody>
      </p:sp>
    </p:spTree>
    <p:extLst>
      <p:ext uri="{BB962C8B-B14F-4D97-AF65-F5344CB8AC3E}">
        <p14:creationId xmlns:p14="http://schemas.microsoft.com/office/powerpoint/2010/main" val="5987497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The tire on the right</a:t>
            </a:r>
            <a:r>
              <a:rPr lang="en-US" baseline="0" dirty="0"/>
              <a:t> provides better traction especially in wet and snowy conditions.  The deeper tread allows water to channel away from the road and the tire remains in contact with the roadway.</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39</a:t>
            </a:fld>
            <a:endParaRPr lang="en-US"/>
          </a:p>
        </p:txBody>
      </p:sp>
    </p:spTree>
    <p:extLst>
      <p:ext uri="{BB962C8B-B14F-4D97-AF65-F5344CB8AC3E}">
        <p14:creationId xmlns:p14="http://schemas.microsoft.com/office/powerpoint/2010/main" val="24669089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How do I know when I need to replace my tires?</a:t>
            </a:r>
            <a:r>
              <a:rPr lang="en-US" baseline="0" dirty="0"/>
              <a:t> When you put a penny in the tire tread, President Lincoln’s head is completely exposed.</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40</a:t>
            </a:fld>
            <a:endParaRPr lang="en-US"/>
          </a:p>
        </p:txBody>
      </p:sp>
    </p:spTree>
    <p:extLst>
      <p:ext uri="{BB962C8B-B14F-4D97-AF65-F5344CB8AC3E}">
        <p14:creationId xmlns:p14="http://schemas.microsoft.com/office/powerpoint/2010/main" val="29519683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to replace this</a:t>
            </a:r>
            <a:r>
              <a:rPr lang="en-US" baseline="0" dirty="0"/>
              <a:t> tire!</a:t>
            </a:r>
          </a:p>
        </p:txBody>
      </p:sp>
      <p:sp>
        <p:nvSpPr>
          <p:cNvPr id="4" name="Slide Number Placeholder 3"/>
          <p:cNvSpPr>
            <a:spLocks noGrp="1"/>
          </p:cNvSpPr>
          <p:nvPr>
            <p:ph type="sldNum" sz="quarter" idx="10"/>
          </p:nvPr>
        </p:nvSpPr>
        <p:spPr/>
        <p:txBody>
          <a:bodyPr/>
          <a:lstStyle/>
          <a:p>
            <a:fld id="{45AC6DE3-1B89-454B-B619-027DDD1AA49F}" type="slidenum">
              <a:rPr lang="en-US" smtClean="0"/>
              <a:t>41</a:t>
            </a:fld>
            <a:endParaRPr lang="en-US"/>
          </a:p>
        </p:txBody>
      </p:sp>
    </p:spTree>
    <p:extLst>
      <p:ext uri="{BB962C8B-B14F-4D97-AF65-F5344CB8AC3E}">
        <p14:creationId xmlns:p14="http://schemas.microsoft.com/office/powerpoint/2010/main" val="747301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Videos, demonstrations and teacher-developed, classroom-tested activities aligned to the latest science standards bring crash safety STEM applications to grade 5-12 classrooms.</a:t>
            </a:r>
          </a:p>
          <a:p>
            <a:endParaRPr lang="en-US" dirty="0">
              <a:effectLst/>
            </a:endParaRPr>
          </a:p>
          <a:p>
            <a:r>
              <a:rPr lang="en-US" b="1" dirty="0">
                <a:effectLst/>
              </a:rPr>
              <a:t>Students and teachers: Explore in class or at home without registration.</a:t>
            </a:r>
            <a:r>
              <a:rPr lang="en-US" dirty="0">
                <a:effectLst/>
              </a:rPr>
              <a:t> Explore the videos, demonstrations and activities by yourself, in small groups or as an entire class.</a:t>
            </a:r>
          </a:p>
          <a:p>
            <a:endParaRPr lang="en-US" dirty="0">
              <a:effectLst/>
            </a:endParaRPr>
          </a:p>
          <a:p>
            <a:r>
              <a:rPr lang="en-US" b="1" dirty="0">
                <a:effectLst/>
              </a:rPr>
              <a:t>Teachers: Register and sign-in to receive free access to additional teaching resources.</a:t>
            </a:r>
            <a:r>
              <a:rPr lang="en-US" dirty="0">
                <a:effectLst/>
              </a:rPr>
              <a:t> Enjoy the additional benefits of downloadable standards-based lesson plans, instructional roadmaps, Teacher Tips videos, answer keys and more.</a:t>
            </a:r>
          </a:p>
          <a:p>
            <a:endParaRPr lang="en-US" sz="1200" dirty="0">
              <a:solidFill>
                <a:schemeClr val="tx1"/>
              </a:solidFill>
              <a:latin typeface="+mn-lt"/>
            </a:endParaRPr>
          </a:p>
          <a:p>
            <a:r>
              <a:rPr lang="en-US" sz="1200" dirty="0">
                <a:solidFill>
                  <a:schemeClr val="tx1"/>
                </a:solidFill>
                <a:latin typeface="+mn-lt"/>
              </a:rPr>
              <a:t>Launched in 2018, this website aims to reinforce important physics and biology concepts while providing students the knowledge to make safe decisions while riding in or driving a vehicle.</a:t>
            </a:r>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a:t>
            </a:fld>
            <a:endParaRPr lang="en-US"/>
          </a:p>
        </p:txBody>
      </p:sp>
    </p:spTree>
    <p:extLst>
      <p:ext uri="{BB962C8B-B14F-4D97-AF65-F5344CB8AC3E}">
        <p14:creationId xmlns:p14="http://schemas.microsoft.com/office/powerpoint/2010/main" val="24063779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dirty="0"/>
              <a:t>Both tires need to be replaced</a:t>
            </a:r>
            <a:r>
              <a:rPr lang="en-US" baseline="0" dirty="0"/>
              <a:t> because Lincoln’s head is completely exposed.</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42</a:t>
            </a:fld>
            <a:endParaRPr lang="en-US"/>
          </a:p>
        </p:txBody>
      </p:sp>
    </p:spTree>
    <p:extLst>
      <p:ext uri="{BB962C8B-B14F-4D97-AF65-F5344CB8AC3E}">
        <p14:creationId xmlns:p14="http://schemas.microsoft.com/office/powerpoint/2010/main" val="145164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do you find maximum</a:t>
            </a:r>
            <a:r>
              <a:rPr lang="en-US" baseline="0" dirty="0"/>
              <a:t> tire pressure?</a:t>
            </a:r>
          </a:p>
          <a:p>
            <a:r>
              <a:rPr lang="en-US" baseline="0" dirty="0"/>
              <a:t>Where do you find recommended tire pressure?</a:t>
            </a:r>
          </a:p>
          <a:p>
            <a:r>
              <a:rPr lang="en-US" baseline="0" dirty="0"/>
              <a:t>What is the difference?</a:t>
            </a:r>
          </a:p>
          <a:p>
            <a:r>
              <a:rPr lang="en-US" dirty="0"/>
              <a:t>Where you find</a:t>
            </a:r>
            <a:r>
              <a:rPr lang="en-US" baseline="0" dirty="0"/>
              <a:t> maximum load information?</a:t>
            </a:r>
          </a:p>
          <a:p>
            <a:r>
              <a:rPr lang="en-US" baseline="0" dirty="0"/>
              <a:t>How do you check the tire pressure?</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43</a:t>
            </a:fld>
            <a:endParaRPr lang="en-US"/>
          </a:p>
        </p:txBody>
      </p:sp>
    </p:spTree>
    <p:extLst>
      <p:ext uri="{BB962C8B-B14F-4D97-AF65-F5344CB8AC3E}">
        <p14:creationId xmlns:p14="http://schemas.microsoft.com/office/powerpoint/2010/main" val="13069042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http://www.safercar.gov/</a:t>
            </a:r>
            <a:r>
              <a:rPr lang="en-US" baseline="0" dirty="0"/>
              <a:t>   </a:t>
            </a:r>
            <a:r>
              <a:rPr lang="en-US" dirty="0" err="1"/>
              <a:t>Promoting+Tire+Safety</a:t>
            </a:r>
            <a:endParaRPr lang="en-US" dirty="0"/>
          </a:p>
          <a:p>
            <a:r>
              <a:rPr lang="en-US" dirty="0"/>
              <a:t>Tire pressure monitoring</a:t>
            </a:r>
            <a:r>
              <a:rPr lang="en-US" baseline="0" dirty="0"/>
              <a:t> s</a:t>
            </a:r>
            <a:r>
              <a:rPr lang="en-US" dirty="0"/>
              <a:t>ystems (TPMS) measure </a:t>
            </a:r>
            <a:r>
              <a:rPr lang="en-US" i="1" dirty="0"/>
              <a:t>pounds per square inch </a:t>
            </a:r>
            <a:r>
              <a:rPr lang="en-US" dirty="0"/>
              <a:t>(PSI).</a:t>
            </a:r>
            <a:r>
              <a:rPr lang="en-US" baseline="0" dirty="0"/>
              <a:t>  </a:t>
            </a:r>
          </a:p>
          <a:p>
            <a:r>
              <a:rPr lang="en-US" baseline="0" dirty="0"/>
              <a:t>TPMS will light up on dashboard when any tire is 25% under-inflated.</a:t>
            </a:r>
          </a:p>
          <a:p>
            <a:endParaRPr lang="en-US" dirty="0"/>
          </a:p>
          <a:p>
            <a:r>
              <a:rPr lang="en-US" dirty="0"/>
              <a:t>Which would have higher recommended tire pressure?</a:t>
            </a:r>
          </a:p>
          <a:p>
            <a:r>
              <a:rPr lang="en-US" dirty="0"/>
              <a:t>Racing Bicycle tires  65 – 110  PSI</a:t>
            </a:r>
          </a:p>
          <a:p>
            <a:r>
              <a:rPr lang="en-US" dirty="0"/>
              <a:t>Mountain Bike</a:t>
            </a:r>
            <a:r>
              <a:rPr lang="en-US" baseline="0" dirty="0"/>
              <a:t> tires 36- 44  PSI</a:t>
            </a:r>
            <a:endParaRPr lang="en-US" dirty="0"/>
          </a:p>
          <a:p>
            <a:r>
              <a:rPr lang="en-US" dirty="0"/>
              <a:t>Tractor</a:t>
            </a:r>
            <a:r>
              <a:rPr lang="en-US" baseline="0" dirty="0"/>
              <a:t> tires 14 – 22  PSI </a:t>
            </a:r>
          </a:p>
          <a:p>
            <a:r>
              <a:rPr lang="en-US" baseline="0" dirty="0"/>
              <a:t>Car tires 33 - 35 PSI</a:t>
            </a:r>
          </a:p>
          <a:p>
            <a:endParaRPr lang="en-US" baseline="0" dirty="0"/>
          </a:p>
          <a:p>
            <a:r>
              <a:rPr lang="en-US" baseline="0" dirty="0"/>
              <a:t>Criteria to calculate the right pressure:</a:t>
            </a:r>
          </a:p>
          <a:p>
            <a:r>
              <a:rPr lang="en-US" baseline="0" dirty="0"/>
              <a:t>Size of tires</a:t>
            </a:r>
          </a:p>
          <a:p>
            <a:r>
              <a:rPr lang="en-US" baseline="0" dirty="0"/>
              <a:t>Maximum speed</a:t>
            </a:r>
          </a:p>
          <a:p>
            <a:r>
              <a:rPr lang="en-US" baseline="0" dirty="0"/>
              <a:t>Total weight supported by tires: machine weight +weight of tools + load transfer</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44</a:t>
            </a:fld>
            <a:endParaRPr lang="en-US"/>
          </a:p>
        </p:txBody>
      </p:sp>
    </p:spTree>
    <p:extLst>
      <p:ext uri="{BB962C8B-B14F-4D97-AF65-F5344CB8AC3E}">
        <p14:creationId xmlns:p14="http://schemas.microsoft.com/office/powerpoint/2010/main" val="39489725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 face each other,</a:t>
            </a:r>
            <a:r>
              <a:rPr lang="en-US" baseline="0" dirty="0"/>
              <a:t> </a:t>
            </a:r>
            <a:r>
              <a:rPr lang="en-US" dirty="0"/>
              <a:t>place</a:t>
            </a:r>
            <a:r>
              <a:rPr lang="en-US" baseline="0" dirty="0"/>
              <a:t> your</a:t>
            </a:r>
            <a:r>
              <a:rPr lang="en-US" dirty="0"/>
              <a:t> palms</a:t>
            </a:r>
            <a:r>
              <a:rPr lang="en-US" baseline="0" dirty="0"/>
              <a:t> together and push against each other</a:t>
            </a:r>
          </a:p>
          <a:p>
            <a:r>
              <a:rPr lang="en-US" baseline="0" dirty="0"/>
              <a:t>One partner is the tire patch, the other is the road.</a:t>
            </a:r>
          </a:p>
          <a:p>
            <a:endParaRPr lang="en-US" baseline="0" dirty="0"/>
          </a:p>
          <a:p>
            <a:r>
              <a:rPr lang="en-US" baseline="0" dirty="0"/>
              <a:t>The one being the tire will move their hands about and the roadway follows.</a:t>
            </a:r>
          </a:p>
          <a:p>
            <a:endParaRPr lang="en-US" baseline="0" dirty="0"/>
          </a:p>
          <a:p>
            <a:r>
              <a:rPr lang="en-US" baseline="0" dirty="0"/>
              <a:t>Have them move their hands slowly at first and see how the road way responds.</a:t>
            </a:r>
          </a:p>
          <a:p>
            <a:endParaRPr lang="en-US" baseline="0" dirty="0"/>
          </a:p>
          <a:p>
            <a:r>
              <a:rPr lang="en-US" baseline="0" dirty="0"/>
              <a:t>Then move their hands around quickly.  What happens to the tire’s ability to “hold the road”?</a:t>
            </a:r>
          </a:p>
          <a:p>
            <a:endParaRPr lang="en-US" baseline="0" dirty="0"/>
          </a:p>
          <a:p>
            <a:r>
              <a:rPr lang="en-US" baseline="0" dirty="0"/>
              <a:t>This demonstrates that traction is a function of friction and pressure.</a:t>
            </a:r>
          </a:p>
          <a:p>
            <a:endParaRPr lang="en-US" baseline="0" dirty="0"/>
          </a:p>
          <a:p>
            <a:r>
              <a:rPr lang="en-US" baseline="0" dirty="0"/>
              <a:t>An addition to this activity: you may want them to change the pressure on their hands together simulating what happens to traction when the vehicle goes over the crest of a hill and the car lifts a little.</a:t>
            </a:r>
          </a:p>
          <a:p>
            <a:endParaRPr lang="en-US" baseline="0" dirty="0"/>
          </a:p>
          <a:p>
            <a:r>
              <a:rPr lang="en-US" baseline="0" dirty="0"/>
              <a:t>Refer to the friction activity where a foreign substance was added to the road such as oil or water.  What do you predict will happen with the tires ability to “hold the road”?</a:t>
            </a:r>
          </a:p>
          <a:p>
            <a:endParaRPr lang="en-US" baseline="0" dirty="0"/>
          </a:p>
          <a:p>
            <a:r>
              <a:rPr lang="en-US" baseline="0" dirty="0"/>
              <a:t>Lighten the pressure and have them move their hands around.  Explain what happens. </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45</a:t>
            </a:fld>
            <a:endParaRPr lang="en-US"/>
          </a:p>
        </p:txBody>
      </p:sp>
    </p:spTree>
    <p:extLst>
      <p:ext uri="{BB962C8B-B14F-4D97-AF65-F5344CB8AC3E}">
        <p14:creationId xmlns:p14="http://schemas.microsoft.com/office/powerpoint/2010/main" val="29734463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add the oil or lotion which simulates the presence of rain,</a:t>
            </a:r>
            <a:r>
              <a:rPr lang="en-US" baseline="0" dirty="0"/>
              <a:t> snow or ice.  They will notice how easy it is to move their hands and feel the loss of traction.</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46</a:t>
            </a:fld>
            <a:endParaRPr lang="en-US"/>
          </a:p>
        </p:txBody>
      </p:sp>
    </p:spTree>
    <p:extLst>
      <p:ext uri="{BB962C8B-B14F-4D97-AF65-F5344CB8AC3E}">
        <p14:creationId xmlns:p14="http://schemas.microsoft.com/office/powerpoint/2010/main" val="3472903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What happens to momentum in the winter?  It stays the same.</a:t>
            </a:r>
          </a:p>
          <a:p>
            <a:endParaRPr lang="en-US" baseline="0" dirty="0"/>
          </a:p>
          <a:p>
            <a:r>
              <a:rPr lang="en-US" baseline="0" dirty="0"/>
              <a:t>What happens to traction on a snowy road?  It becomes less.  </a:t>
            </a:r>
          </a:p>
          <a:p>
            <a:endParaRPr lang="en-US" baseline="0" dirty="0"/>
          </a:p>
          <a:p>
            <a:r>
              <a:rPr lang="en-US" baseline="0" dirty="0"/>
              <a:t>In order to manage the momentum in situations when the traction is less. the only way to do that is to SLOW DOWN!!!</a:t>
            </a:r>
          </a:p>
          <a:p>
            <a:endParaRPr lang="en-US" baseline="0" dirty="0"/>
          </a:p>
          <a:p>
            <a:r>
              <a:rPr lang="en-US" baseline="0" dirty="0"/>
              <a:t>However, sometimes when you are going up a hill it is important to use your momentum to keep you moving so you can crest the hill before you lose traction.</a:t>
            </a:r>
          </a:p>
        </p:txBody>
      </p:sp>
      <p:sp>
        <p:nvSpPr>
          <p:cNvPr id="4" name="Slide Number Placeholder 3"/>
          <p:cNvSpPr>
            <a:spLocks noGrp="1"/>
          </p:cNvSpPr>
          <p:nvPr>
            <p:ph type="sldNum" sz="quarter" idx="10"/>
          </p:nvPr>
        </p:nvSpPr>
        <p:spPr/>
        <p:txBody>
          <a:bodyPr/>
          <a:lstStyle/>
          <a:p>
            <a:fld id="{45AC6DE3-1B89-454B-B619-027DDD1AA49F}" type="slidenum">
              <a:rPr lang="en-US" smtClean="0"/>
              <a:t>47</a:t>
            </a:fld>
            <a:endParaRPr lang="en-US"/>
          </a:p>
        </p:txBody>
      </p:sp>
    </p:spTree>
    <p:extLst>
      <p:ext uri="{BB962C8B-B14F-4D97-AF65-F5344CB8AC3E}">
        <p14:creationId xmlns:p14="http://schemas.microsoft.com/office/powerpoint/2010/main" val="18458979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type: Is it a truck, a passenger car, a</a:t>
            </a:r>
            <a:r>
              <a:rPr lang="en-US" baseline="0" dirty="0"/>
              <a:t> Smart car?  What kind of car is it and what is it designed to haul?</a:t>
            </a:r>
          </a:p>
          <a:p>
            <a:endParaRPr lang="en-US" dirty="0"/>
          </a:p>
          <a:p>
            <a:r>
              <a:rPr lang="en-US" dirty="0"/>
              <a:t>Tires: Are they</a:t>
            </a:r>
            <a:r>
              <a:rPr lang="en-US" baseline="0" dirty="0"/>
              <a:t> passenger tires, truck tires, and are they rated to carry certain types of loads?</a:t>
            </a:r>
          </a:p>
          <a:p>
            <a:endParaRPr lang="en-US" dirty="0"/>
          </a:p>
          <a:p>
            <a:r>
              <a:rPr lang="en-US" dirty="0"/>
              <a:t>Suspension: Is it a truck or passenger suspension?</a:t>
            </a:r>
            <a:r>
              <a:rPr lang="en-US" baseline="0" dirty="0"/>
              <a:t> Has the suspension been altered to “lift” the truck or lower it closer to the ground?</a:t>
            </a:r>
          </a:p>
          <a:p>
            <a:endParaRPr lang="en-US" dirty="0"/>
          </a:p>
          <a:p>
            <a:r>
              <a:rPr lang="en-US" dirty="0"/>
              <a:t>Height: Is</a:t>
            </a:r>
            <a:r>
              <a:rPr lang="en-US" baseline="0" dirty="0"/>
              <a:t> it a tall vehicle with an even taller load or a short vehicle such as a sports car and how many seats does it have.</a:t>
            </a:r>
          </a:p>
          <a:p>
            <a:endParaRPr lang="en-US" dirty="0"/>
          </a:p>
          <a:p>
            <a:r>
              <a:rPr lang="en-US" dirty="0"/>
              <a:t>Width: Does it have a narrow or wide wheel base and how does that affect its handling?</a:t>
            </a:r>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49</a:t>
            </a:fld>
            <a:endParaRPr lang="en-US"/>
          </a:p>
        </p:txBody>
      </p:sp>
    </p:spTree>
    <p:extLst>
      <p:ext uri="{BB962C8B-B14F-4D97-AF65-F5344CB8AC3E}">
        <p14:creationId xmlns:p14="http://schemas.microsoft.com/office/powerpoint/2010/main" val="25266287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vehicle</a:t>
            </a:r>
            <a:r>
              <a:rPr lang="en-US" baseline="0" dirty="0"/>
              <a:t> is designed to carry a maximum load.  It is important to make sure you don’t exceed the vehicle load because it drastically changes the handling characteristics of the vehicle.  Why does that happen?</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50</a:t>
            </a:fld>
            <a:endParaRPr lang="en-US"/>
          </a:p>
        </p:txBody>
      </p:sp>
    </p:spTree>
    <p:extLst>
      <p:ext uri="{BB962C8B-B14F-4D97-AF65-F5344CB8AC3E}">
        <p14:creationId xmlns:p14="http://schemas.microsoft.com/office/powerpoint/2010/main" val="4031399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three slides are examples of loads</a:t>
            </a:r>
            <a:r>
              <a:rPr lang="en-US" baseline="0" dirty="0"/>
              <a:t> that probably exceed the maximum.</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51</a:t>
            </a:fld>
            <a:endParaRPr lang="en-US"/>
          </a:p>
        </p:txBody>
      </p:sp>
    </p:spTree>
    <p:extLst>
      <p:ext uri="{BB962C8B-B14F-4D97-AF65-F5344CB8AC3E}">
        <p14:creationId xmlns:p14="http://schemas.microsoft.com/office/powerpoint/2010/main" val="38202107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53</a:t>
            </a:fld>
            <a:endParaRPr lang="en-US"/>
          </a:p>
        </p:txBody>
      </p:sp>
    </p:spTree>
    <p:extLst>
      <p:ext uri="{BB962C8B-B14F-4D97-AF65-F5344CB8AC3E}">
        <p14:creationId xmlns:p14="http://schemas.microsoft.com/office/powerpoint/2010/main" val="2419167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a:t>
            </a:r>
            <a:r>
              <a:rPr lang="en-US" baseline="0" dirty="0"/>
              <a:t> the questions as they appear and solicit a response from the students.  Gravity is one law that can’t be broken. It will always require obedience to the law.</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6</a:t>
            </a:fld>
            <a:endParaRPr lang="en-US"/>
          </a:p>
        </p:txBody>
      </p:sp>
    </p:spTree>
    <p:extLst>
      <p:ext uri="{BB962C8B-B14F-4D97-AF65-F5344CB8AC3E}">
        <p14:creationId xmlns:p14="http://schemas.microsoft.com/office/powerpoint/2010/main" val="2313563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dirty="0"/>
              <a:t>Center of gravity and vehicle load affects the driver’s ability to manage vehicle balance, because as we increase vehicle load we also change the center of gravity.</a:t>
            </a: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54</a:t>
            </a:fld>
            <a:endParaRPr lang="en-US"/>
          </a:p>
        </p:txBody>
      </p:sp>
    </p:spTree>
    <p:extLst>
      <p:ext uri="{BB962C8B-B14F-4D97-AF65-F5344CB8AC3E}">
        <p14:creationId xmlns:p14="http://schemas.microsoft.com/office/powerpoint/2010/main" val="11677126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vehicle has the highest center of gravity?</a:t>
            </a:r>
          </a:p>
          <a:p>
            <a:endParaRPr lang="en-US" dirty="0"/>
          </a:p>
          <a:p>
            <a:r>
              <a:rPr lang="en-US" dirty="0"/>
              <a:t>How will that affect</a:t>
            </a:r>
            <a:r>
              <a:rPr lang="en-US" baseline="0" dirty="0"/>
              <a:t> the vehicle balance when the vehicle goes around a corner?  Describe it in terms of Yaw, Pitch, and Roll.</a:t>
            </a:r>
          </a:p>
        </p:txBody>
      </p:sp>
      <p:sp>
        <p:nvSpPr>
          <p:cNvPr id="4" name="Slide Number Placeholder 3"/>
          <p:cNvSpPr>
            <a:spLocks noGrp="1"/>
          </p:cNvSpPr>
          <p:nvPr>
            <p:ph type="sldNum" sz="quarter" idx="10"/>
          </p:nvPr>
        </p:nvSpPr>
        <p:spPr/>
        <p:txBody>
          <a:bodyPr/>
          <a:lstStyle/>
          <a:p>
            <a:fld id="{45AC6DE3-1B89-454B-B619-027DDD1AA49F}" type="slidenum">
              <a:rPr lang="en-US" smtClean="0"/>
              <a:t>55</a:t>
            </a:fld>
            <a:endParaRPr lang="en-US"/>
          </a:p>
        </p:txBody>
      </p:sp>
    </p:spTree>
    <p:extLst>
      <p:ext uri="{BB962C8B-B14F-4D97-AF65-F5344CB8AC3E}">
        <p14:creationId xmlns:p14="http://schemas.microsoft.com/office/powerpoint/2010/main" val="40502235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Vehicle balance</a:t>
            </a:r>
            <a:r>
              <a:rPr lang="en-US" baseline="0" dirty="0"/>
              <a:t> is more difficult in </a:t>
            </a:r>
            <a:r>
              <a:rPr lang="en-US" dirty="0"/>
              <a:t>taller vehicles.  This Range Rover has</a:t>
            </a:r>
            <a:r>
              <a:rPr lang="en-US" baseline="0" dirty="0"/>
              <a:t> a higher center of mass and will roll more easily than the Toyota.  Typically, you also see recreational equipment such as kayaks, canoes, and bicycles on racks above the SUV.  </a:t>
            </a:r>
          </a:p>
          <a:p>
            <a:endParaRPr lang="en-US" baseline="0" dirty="0"/>
          </a:p>
        </p:txBody>
      </p:sp>
      <p:sp>
        <p:nvSpPr>
          <p:cNvPr id="4" name="Slide Number Placeholder 3"/>
          <p:cNvSpPr>
            <a:spLocks noGrp="1"/>
          </p:cNvSpPr>
          <p:nvPr>
            <p:ph type="sldNum" sz="quarter" idx="10"/>
          </p:nvPr>
        </p:nvSpPr>
        <p:spPr/>
        <p:txBody>
          <a:bodyPr/>
          <a:lstStyle/>
          <a:p>
            <a:fld id="{45AC6DE3-1B89-454B-B619-027DDD1AA49F}" type="slidenum">
              <a:rPr lang="en-US" smtClean="0"/>
              <a:t>56</a:t>
            </a:fld>
            <a:endParaRPr lang="en-US"/>
          </a:p>
        </p:txBody>
      </p:sp>
    </p:spTree>
    <p:extLst>
      <p:ext uri="{BB962C8B-B14F-4D97-AF65-F5344CB8AC3E}">
        <p14:creationId xmlns:p14="http://schemas.microsoft.com/office/powerpoint/2010/main" val="13561887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r>
              <a:rPr lang="en-US" baseline="0" dirty="0"/>
              <a:t>What will happen to the center of gravity when more gear is added to the top of a vehicle? What will happen if the driver takes a curve at the speed she normally does with the new higher center of gravity? </a:t>
            </a:r>
          </a:p>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57</a:t>
            </a:fld>
            <a:endParaRPr lang="en-US"/>
          </a:p>
        </p:txBody>
      </p:sp>
    </p:spTree>
    <p:extLst>
      <p:ext uri="{BB962C8B-B14F-4D97-AF65-F5344CB8AC3E}">
        <p14:creationId xmlns:p14="http://schemas.microsoft.com/office/powerpoint/2010/main" val="1067521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vehicle is exceeding</a:t>
            </a:r>
            <a:r>
              <a:rPr lang="en-US" baseline="0" dirty="0"/>
              <a:t> maximum load and also has a much higher center of gravity.  What do you think the vehicle and its load will do if he swerves to avoid a car that slams on its brakes?</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58</a:t>
            </a:fld>
            <a:endParaRPr lang="en-US"/>
          </a:p>
        </p:txBody>
      </p:sp>
    </p:spTree>
    <p:extLst>
      <p:ext uri="{BB962C8B-B14F-4D97-AF65-F5344CB8AC3E}">
        <p14:creationId xmlns:p14="http://schemas.microsoft.com/office/powerpoint/2010/main" val="20277381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59</a:t>
            </a:fld>
            <a:endParaRPr lang="en-US"/>
          </a:p>
        </p:txBody>
      </p:sp>
    </p:spTree>
    <p:extLst>
      <p:ext uri="{BB962C8B-B14F-4D97-AF65-F5344CB8AC3E}">
        <p14:creationId xmlns:p14="http://schemas.microsoft.com/office/powerpoint/2010/main" val="4784202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Each of these items has a following slide to discuss what the driver needs to do to keep the car safely on the road and manage the forces if they are in a crash.</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60</a:t>
            </a:fld>
            <a:endParaRPr lang="en-US"/>
          </a:p>
        </p:txBody>
      </p:sp>
    </p:spTree>
    <p:extLst>
      <p:ext uri="{BB962C8B-B14F-4D97-AF65-F5344CB8AC3E}">
        <p14:creationId xmlns:p14="http://schemas.microsoft.com/office/powerpoint/2010/main" val="25511533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a:t>
            </a:r>
            <a:r>
              <a:rPr lang="en-US" baseline="0" dirty="0"/>
              <a:t> of this activity is to put all the pieces together.  The driver needs to understand that managing natural laws all starts with the ability to recognize that a change is occurring and that they need to take action to manage that change.  The change can be snow, rain, frost, gravel, curve, hill, cars stopped, stop sign, etc.  </a:t>
            </a:r>
          </a:p>
          <a:p>
            <a:endParaRPr lang="en-US" baseline="0" dirty="0"/>
          </a:p>
          <a:p>
            <a:r>
              <a:rPr lang="en-US" baseline="0" dirty="0"/>
              <a:t>Once the change is identified, then the driver needs to make some decisions.  If the driver chooses not to take action or improperly identifies the appropriate change, they run the risk of mishandling the forces and possibly crash their vehicle.</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61</a:t>
            </a:fld>
            <a:endParaRPr lang="en-US"/>
          </a:p>
        </p:txBody>
      </p:sp>
    </p:spTree>
    <p:extLst>
      <p:ext uri="{BB962C8B-B14F-4D97-AF65-F5344CB8AC3E}">
        <p14:creationId xmlns:p14="http://schemas.microsoft.com/office/powerpoint/2010/main" val="1629751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roundabout in nice weather.</a:t>
            </a:r>
          </a:p>
        </p:txBody>
      </p:sp>
      <p:sp>
        <p:nvSpPr>
          <p:cNvPr id="4" name="Slide Number Placeholder 3"/>
          <p:cNvSpPr>
            <a:spLocks noGrp="1"/>
          </p:cNvSpPr>
          <p:nvPr>
            <p:ph type="sldNum" sz="quarter" idx="10"/>
          </p:nvPr>
        </p:nvSpPr>
        <p:spPr/>
        <p:txBody>
          <a:bodyPr/>
          <a:lstStyle/>
          <a:p>
            <a:fld id="{45AC6DE3-1B89-454B-B619-027DDD1AA49F}" type="slidenum">
              <a:rPr lang="en-US" smtClean="0"/>
              <a:t>62</a:t>
            </a:fld>
            <a:endParaRPr lang="en-US"/>
          </a:p>
        </p:txBody>
      </p:sp>
    </p:spTree>
    <p:extLst>
      <p:ext uri="{BB962C8B-B14F-4D97-AF65-F5344CB8AC3E}">
        <p14:creationId xmlns:p14="http://schemas.microsoft.com/office/powerpoint/2010/main" val="37781968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same round</a:t>
            </a:r>
            <a:r>
              <a:rPr lang="en-US" baseline="0" dirty="0"/>
              <a:t>about in early winter.  Notice that snow now changes the car’s traction and ability to manage the forces created by the car going around the roundabout.  If you look closely at the tire traction patterns, you will see that the rear tires are not in the front tire tracks and that the rear of the car is yawing out of the curve.  </a:t>
            </a:r>
          </a:p>
          <a:p>
            <a:endParaRPr lang="en-US" baseline="0" dirty="0"/>
          </a:p>
          <a:p>
            <a:r>
              <a:rPr lang="en-US" baseline="0" dirty="0"/>
              <a:t>Questions you may wish to ask:</a:t>
            </a:r>
          </a:p>
          <a:p>
            <a:pPr marL="232943" indent="-232943">
              <a:buAutoNum type="arabicPeriod"/>
            </a:pPr>
            <a:r>
              <a:rPr lang="en-US" baseline="0" dirty="0"/>
              <a:t>How is this picture different than the one in the previous slide?</a:t>
            </a:r>
          </a:p>
          <a:p>
            <a:pPr marL="232943" indent="-232943">
              <a:buAutoNum type="arabicPeriod"/>
            </a:pPr>
            <a:r>
              <a:rPr lang="en-US" baseline="0" dirty="0"/>
              <a:t>What changes have occurred that the driver needs to manage?</a:t>
            </a:r>
          </a:p>
          <a:p>
            <a:pPr marL="232943" indent="-232943">
              <a:buAutoNum type="arabicPeriod"/>
            </a:pPr>
            <a:r>
              <a:rPr lang="en-US" baseline="0" dirty="0"/>
              <a:t>Describe what the driver needs to do with her vision as she gets ready to exit this curve.</a:t>
            </a:r>
          </a:p>
          <a:p>
            <a:pPr marL="232943" indent="-232943" defTabSz="465887">
              <a:buFontTx/>
              <a:buAutoNum type="arabicPeriod"/>
              <a:defRPr/>
            </a:pPr>
            <a:r>
              <a:rPr lang="en-US" baseline="0" dirty="0"/>
              <a:t>How is this driver managing the forces and natural laws as she drives around this roundabout?</a:t>
            </a:r>
          </a:p>
          <a:p>
            <a:pPr marL="232943" indent="-232943">
              <a:buAutoNum type="arabicPeriod"/>
            </a:pPr>
            <a:r>
              <a:rPr lang="en-US" baseline="0" dirty="0"/>
              <a:t>What did the driver do to cause the vehicle to begin to yaw?  </a:t>
            </a:r>
          </a:p>
          <a:p>
            <a:pPr marL="698830" lvl="1" indent="-232943">
              <a:buFont typeface="Arial" panose="020B0604020202020204" pitchFamily="34" charset="0"/>
              <a:buChar char="•"/>
            </a:pPr>
            <a:r>
              <a:rPr lang="en-US" i="1" baseline="0" dirty="0"/>
              <a:t>Too much speed in this part of the curve, slight downhill and negative camber on the curve will cause the car to yaw or early acceleration before the transition peg.</a:t>
            </a:r>
            <a:endParaRPr lang="en-US" i="1" dirty="0"/>
          </a:p>
          <a:p>
            <a:pPr marL="232943" indent="-232943">
              <a:buAutoNum type="arabicPeriod"/>
            </a:pP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63</a:t>
            </a:fld>
            <a:endParaRPr lang="en-US"/>
          </a:p>
        </p:txBody>
      </p:sp>
    </p:spTree>
    <p:extLst>
      <p:ext uri="{BB962C8B-B14F-4D97-AF65-F5344CB8AC3E}">
        <p14:creationId xmlns:p14="http://schemas.microsoft.com/office/powerpoint/2010/main" val="3618378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Force</a:t>
            </a:r>
            <a:r>
              <a:rPr lang="en-US" b="0" baseline="0" dirty="0"/>
              <a:t> of gravity — </a:t>
            </a:r>
            <a:r>
              <a:rPr lang="en-US" baseline="0" dirty="0"/>
              <a:t>pulls down on the vehicle helping the car maintain contact with the roadway.</a:t>
            </a:r>
          </a:p>
          <a:p>
            <a:endParaRPr lang="en-US" baseline="0" dirty="0"/>
          </a:p>
          <a:p>
            <a:r>
              <a:rPr lang="en-US" baseline="0" dirty="0"/>
              <a:t>Force of the board pushing upward — keeps the car from falling. This force creates a balance between it and the downward pull of gravity.</a:t>
            </a:r>
          </a:p>
          <a:p>
            <a:endParaRPr lang="en-US" baseline="0" dirty="0"/>
          </a:p>
          <a:p>
            <a:r>
              <a:rPr lang="en-US" baseline="0" dirty="0"/>
              <a:t>Force of Friction keeping them from sliding — the key element of traction.  Without friction we would not be able to steer, accelerate or brake.  </a:t>
            </a:r>
          </a:p>
          <a:p>
            <a:endParaRPr lang="en-US" baseline="0" dirty="0"/>
          </a:p>
          <a:p>
            <a:r>
              <a:rPr lang="en-US" baseline="0" dirty="0"/>
              <a:t>Force of grasp by others holding them from sliding — this is more symbolic with the way safety belts hold us in place when we are involved in a crash or extremely hard braking.</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7</a:t>
            </a:fld>
            <a:endParaRPr lang="en-US"/>
          </a:p>
        </p:txBody>
      </p:sp>
    </p:spTree>
    <p:extLst>
      <p:ext uri="{BB962C8B-B14F-4D97-AF65-F5344CB8AC3E}">
        <p14:creationId xmlns:p14="http://schemas.microsoft.com/office/powerpoint/2010/main" val="12598441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Tires provide traction and the opportunity</a:t>
            </a:r>
            <a:r>
              <a:rPr lang="en-US" baseline="0" dirty="0"/>
              <a:t> to turn, slow down, stop and accelerate.</a:t>
            </a:r>
          </a:p>
          <a:p>
            <a:endParaRPr lang="en-US" baseline="0" dirty="0"/>
          </a:p>
          <a:p>
            <a:r>
              <a:rPr lang="en-US" baseline="0" dirty="0"/>
              <a:t>Brakes wear over time and stopping becomes more difficult to slow and stop.</a:t>
            </a:r>
          </a:p>
          <a:p>
            <a:endParaRPr lang="en-US" baseline="0" dirty="0"/>
          </a:p>
          <a:p>
            <a:r>
              <a:rPr lang="en-US" baseline="0" dirty="0"/>
              <a:t>Fluid levels can change over time and if levels get low brake pressure decreases or disappears.  Washer fluid in the window washer lets you clean the window in bad weather conditions. </a:t>
            </a:r>
          </a:p>
          <a:p>
            <a:endParaRPr lang="en-US" baseline="0" dirty="0"/>
          </a:p>
          <a:p>
            <a:r>
              <a:rPr lang="en-US" dirty="0"/>
              <a:t>Routine maintenance means taking care of your car on a regular basis.  Checking fluid levels--oil, transmission fluid, power steering fluid, washer fluid, etc. and making sure the tires are inflated at their correct pressure are only a few of the things you need to do on a regular basis. You will also want to clean the windows inside and out and make sure your headlights are clear of road grime and dirt.  </a:t>
            </a:r>
          </a:p>
          <a:p>
            <a:endParaRPr lang="en-US" dirty="0"/>
          </a:p>
          <a:p>
            <a:r>
              <a:rPr lang="en-US" dirty="0"/>
              <a:t>Remember, your car is the second largest purchase you will make in your life and you need to take care of it so it will last longer and be safer for your driving career.</a:t>
            </a:r>
          </a:p>
        </p:txBody>
      </p:sp>
      <p:sp>
        <p:nvSpPr>
          <p:cNvPr id="4" name="Slide Number Placeholder 3"/>
          <p:cNvSpPr>
            <a:spLocks noGrp="1"/>
          </p:cNvSpPr>
          <p:nvPr>
            <p:ph type="sldNum" sz="quarter" idx="10"/>
          </p:nvPr>
        </p:nvSpPr>
        <p:spPr/>
        <p:txBody>
          <a:bodyPr/>
          <a:lstStyle/>
          <a:p>
            <a:fld id="{45AC6DE3-1B89-454B-B619-027DDD1AA49F}" type="slidenum">
              <a:rPr lang="en-US" smtClean="0"/>
              <a:t>64</a:t>
            </a:fld>
            <a:endParaRPr lang="en-US"/>
          </a:p>
        </p:txBody>
      </p:sp>
    </p:spTree>
    <p:extLst>
      <p:ext uri="{BB962C8B-B14F-4D97-AF65-F5344CB8AC3E}">
        <p14:creationId xmlns:p14="http://schemas.microsoft.com/office/powerpoint/2010/main" val="9974564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ask the students: </a:t>
            </a:r>
          </a:p>
          <a:p>
            <a:endParaRPr lang="en-US" dirty="0"/>
          </a:p>
          <a:p>
            <a:pPr marL="232943" indent="-232943">
              <a:buFont typeface="+mj-lt"/>
              <a:buAutoNum type="arabicPeriod"/>
            </a:pPr>
            <a:r>
              <a:rPr lang="en-US" dirty="0"/>
              <a:t>What are the physics</a:t>
            </a:r>
            <a:r>
              <a:rPr lang="en-US" baseline="0" dirty="0"/>
              <a:t> principles that contribute to the design of vehicles to protect occupants from serious injury or death in the event of a crash?</a:t>
            </a:r>
          </a:p>
          <a:p>
            <a:pPr marL="232943" indent="-232943">
              <a:buFont typeface="+mj-lt"/>
              <a:buAutoNum type="arabicPeriod"/>
            </a:pPr>
            <a:endParaRPr lang="en-US" baseline="0" dirty="0"/>
          </a:p>
          <a:p>
            <a:pPr marL="232943" indent="-232943">
              <a:buFont typeface="+mj-lt"/>
              <a:buAutoNum type="arabicPeriod"/>
            </a:pPr>
            <a:r>
              <a:rPr lang="en-US" baseline="0" dirty="0"/>
              <a:t>If a car is outfitted with airbags, is it necessary to buckle up?  Explain.</a:t>
            </a:r>
          </a:p>
          <a:p>
            <a:pPr marL="232943" indent="-232943">
              <a:buFont typeface="+mj-lt"/>
              <a:buAutoNum type="arabicPeriod"/>
            </a:pPr>
            <a:endParaRPr lang="en-US" baseline="0" dirty="0"/>
          </a:p>
          <a:p>
            <a:pPr marL="232943" indent="-232943">
              <a:buFont typeface="+mj-lt"/>
              <a:buAutoNum type="arabicPeriod"/>
            </a:pPr>
            <a:r>
              <a:rPr lang="en-US" baseline="0" dirty="0"/>
              <a:t>What is a “backseat bullet?”</a:t>
            </a:r>
            <a:endParaRPr lang="en-US" dirty="0"/>
          </a:p>
          <a:p>
            <a:endParaRPr lang="en-US" dirty="0"/>
          </a:p>
          <a:p>
            <a:r>
              <a:rPr lang="en-US" dirty="0"/>
              <a:t>Refer to Module 2.1 (slides 13 and 14) on the importance of buckling up, and Module 5.3 Protecting</a:t>
            </a:r>
            <a:r>
              <a:rPr lang="en-US" baseline="0" dirty="0"/>
              <a:t> Occupants</a:t>
            </a:r>
            <a:r>
              <a:rPr lang="en-US" dirty="0"/>
              <a:t> for a detailed overview of</a:t>
            </a:r>
            <a:r>
              <a:rPr lang="en-US" baseline="0" dirty="0"/>
              <a:t> the natural laws governing the movement of vehicles and bodies in space, and how seat belts, child safety seats, air bags, and vehicle design combine to protect occupants in the event of a crash.</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65</a:t>
            </a:fld>
            <a:endParaRPr lang="en-US"/>
          </a:p>
        </p:txBody>
      </p:sp>
    </p:spTree>
    <p:extLst>
      <p:ext uri="{BB962C8B-B14F-4D97-AF65-F5344CB8AC3E}">
        <p14:creationId xmlns:p14="http://schemas.microsoft.com/office/powerpoint/2010/main" val="20448163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66</a:t>
            </a:fld>
            <a:endParaRPr lang="en-US"/>
          </a:p>
        </p:txBody>
      </p:sp>
    </p:spTree>
    <p:extLst>
      <p:ext uri="{BB962C8B-B14F-4D97-AF65-F5344CB8AC3E}">
        <p14:creationId xmlns:p14="http://schemas.microsoft.com/office/powerpoint/2010/main" val="42397208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Standards and Benchmarks:</a:t>
            </a:r>
            <a:r>
              <a:rPr lang="en-US" baseline="0" dirty="0"/>
              <a:t> </a:t>
            </a:r>
            <a:r>
              <a:rPr lang="en-US" dirty="0"/>
              <a:t>This is for your reference and not to be read to the class verbatim.  Please review</a:t>
            </a:r>
            <a:r>
              <a:rPr lang="en-US" baseline="0" dirty="0"/>
              <a:t> prior to the lesson so you are aware of what the student will be required to know at the end of the module.</a:t>
            </a:r>
          </a:p>
        </p:txBody>
      </p:sp>
      <p:sp>
        <p:nvSpPr>
          <p:cNvPr id="4" name="Slide Number Placeholder 3"/>
          <p:cNvSpPr>
            <a:spLocks noGrp="1"/>
          </p:cNvSpPr>
          <p:nvPr>
            <p:ph type="sldNum" sz="quarter" idx="10"/>
          </p:nvPr>
        </p:nvSpPr>
        <p:spPr/>
        <p:txBody>
          <a:bodyPr/>
          <a:lstStyle/>
          <a:p>
            <a:fld id="{3D16B751-3AA4-874D-9CB5-26B5ACA59E53}" type="slidenum">
              <a:rPr lang="en-US" smtClean="0"/>
              <a:pPr/>
              <a:t>67</a:t>
            </a:fld>
            <a:endParaRPr lang="en-US"/>
          </a:p>
        </p:txBody>
      </p:sp>
    </p:spTree>
    <p:extLst>
      <p:ext uri="{BB962C8B-B14F-4D97-AF65-F5344CB8AC3E}">
        <p14:creationId xmlns:p14="http://schemas.microsoft.com/office/powerpoint/2010/main" val="23695404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a:t>
            </a:r>
            <a:r>
              <a:rPr lang="en-US" baseline="0" dirty="0"/>
              <a:t> would you describe what’s happening with his feet as he runs over the crest of the hill and then at the bottom of the hill?</a:t>
            </a:r>
          </a:p>
          <a:p>
            <a:endParaRPr lang="en-US" baseline="0" dirty="0"/>
          </a:p>
          <a:p>
            <a:r>
              <a:rPr lang="en-US" baseline="0" dirty="0"/>
              <a:t>What do you think will happen if you are driving over a hill?  What happens at the bottom of the hill?</a:t>
            </a:r>
          </a:p>
          <a:p>
            <a:endParaRPr lang="en-US" baseline="0" dirty="0"/>
          </a:p>
          <a:p>
            <a:r>
              <a:rPr lang="en-US" baseline="0" dirty="0"/>
              <a:t>The force of gravity is at work the entire time.  If you look at the top of the hill the runners actually leave the ground.</a:t>
            </a:r>
          </a:p>
          <a:p>
            <a:endParaRPr lang="en-US" baseline="0" dirty="0"/>
          </a:p>
          <a:p>
            <a:r>
              <a:rPr lang="en-US" baseline="0" dirty="0"/>
              <a:t>At the bottom of the hill the runners feel the ground pushing up and gravity pulling down to the point where one of the runners nearly falls.</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8</a:t>
            </a:fld>
            <a:endParaRPr lang="en-US"/>
          </a:p>
        </p:txBody>
      </p:sp>
    </p:spTree>
    <p:extLst>
      <p:ext uri="{BB962C8B-B14F-4D97-AF65-F5344CB8AC3E}">
        <p14:creationId xmlns:p14="http://schemas.microsoft.com/office/powerpoint/2010/main" val="2463397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Kinetic energy</a:t>
            </a:r>
            <a:r>
              <a:rPr lang="en-US" baseline="0" dirty="0"/>
              <a:t> is affected more by the increase or decrease of speed than by the mass of the vehicle.</a:t>
            </a:r>
          </a:p>
          <a:p>
            <a:endParaRPr lang="en-US" baseline="0" dirty="0"/>
          </a:p>
          <a:p>
            <a:r>
              <a:rPr lang="en-US" baseline="0" dirty="0"/>
              <a:t>The equation makes it clear that when I double my speed from 20 to 40 mph I quadruple my KE.  Remember that speed is squared so going 20 mph I have 400 units of energy times half the mass of the vehicle. If I go 40 mph I have 1600 units of energy times half the mass of the vehicle effectively quadrupling the KE.</a:t>
            </a:r>
          </a:p>
          <a:p>
            <a:endParaRPr lang="en-US" baseline="0" dirty="0"/>
          </a:p>
          <a:p>
            <a:r>
              <a:rPr lang="en-US" baseline="0" dirty="0"/>
              <a:t>That affects a lot of things:</a:t>
            </a:r>
          </a:p>
          <a:p>
            <a:pPr marL="174708" indent="-174708">
              <a:buFont typeface="Arial" panose="020B0604020202020204" pitchFamily="34" charset="0"/>
              <a:buChar char="•"/>
            </a:pPr>
            <a:r>
              <a:rPr lang="en-US" baseline="0" dirty="0"/>
              <a:t>Energy of the vehicle and occupants in a crash</a:t>
            </a:r>
          </a:p>
          <a:p>
            <a:pPr marL="174708" indent="-174708">
              <a:buFont typeface="Arial" panose="020B0604020202020204" pitchFamily="34" charset="0"/>
              <a:buChar char="•"/>
            </a:pPr>
            <a:r>
              <a:rPr lang="en-US" baseline="0" dirty="0"/>
              <a:t>Energy needed to stop or slow a vehicle</a:t>
            </a:r>
          </a:p>
          <a:p>
            <a:pPr marL="174708" indent="-174708">
              <a:buFont typeface="Arial" panose="020B0604020202020204" pitchFamily="34" charset="0"/>
              <a:buChar char="•"/>
            </a:pPr>
            <a:r>
              <a:rPr lang="en-US" baseline="0" dirty="0"/>
              <a:t>Stopping distance</a:t>
            </a:r>
          </a:p>
          <a:p>
            <a:pPr marL="174708" indent="-174708">
              <a:buFont typeface="Arial" panose="020B0604020202020204" pitchFamily="34" charset="0"/>
              <a:buChar char="•"/>
            </a:pPr>
            <a:r>
              <a:rPr lang="en-US" baseline="0" dirty="0"/>
              <a:t>Cornering</a:t>
            </a:r>
          </a:p>
        </p:txBody>
      </p:sp>
      <p:sp>
        <p:nvSpPr>
          <p:cNvPr id="4" name="Slide Number Placeholder 3"/>
          <p:cNvSpPr>
            <a:spLocks noGrp="1"/>
          </p:cNvSpPr>
          <p:nvPr>
            <p:ph type="sldNum" sz="quarter" idx="10"/>
          </p:nvPr>
        </p:nvSpPr>
        <p:spPr/>
        <p:txBody>
          <a:bodyPr/>
          <a:lstStyle/>
          <a:p>
            <a:fld id="{45AC6DE3-1B89-454B-B619-027DDD1AA49F}" type="slidenum">
              <a:rPr lang="en-US" smtClean="0"/>
              <a:t>9</a:t>
            </a:fld>
            <a:endParaRPr lang="en-US"/>
          </a:p>
        </p:txBody>
      </p:sp>
    </p:spTree>
    <p:extLst>
      <p:ext uri="{BB962C8B-B14F-4D97-AF65-F5344CB8AC3E}">
        <p14:creationId xmlns:p14="http://schemas.microsoft.com/office/powerpoint/2010/main" val="217618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the Kinetic Energy equation where velocity is squared.  Therefore the 6000-pound vehicle has 1.2 million units of energy at 20mph. Doubling the speed of the vehicle gives the truck 8.2 million units of energy. </a:t>
            </a:r>
            <a:endParaRPr lang="en-US" dirty="0"/>
          </a:p>
        </p:txBody>
      </p:sp>
      <p:sp>
        <p:nvSpPr>
          <p:cNvPr id="4" name="Slide Number Placeholder 3"/>
          <p:cNvSpPr>
            <a:spLocks noGrp="1"/>
          </p:cNvSpPr>
          <p:nvPr>
            <p:ph type="sldNum" sz="quarter" idx="10"/>
          </p:nvPr>
        </p:nvSpPr>
        <p:spPr/>
        <p:txBody>
          <a:bodyPr/>
          <a:lstStyle/>
          <a:p>
            <a:fld id="{45AC6DE3-1B89-454B-B619-027DDD1AA49F}" type="slidenum">
              <a:rPr lang="en-US" smtClean="0"/>
              <a:t>10</a:t>
            </a:fld>
            <a:endParaRPr lang="en-US"/>
          </a:p>
        </p:txBody>
      </p:sp>
    </p:spTree>
    <p:extLst>
      <p:ext uri="{BB962C8B-B14F-4D97-AF65-F5344CB8AC3E}">
        <p14:creationId xmlns:p14="http://schemas.microsoft.com/office/powerpoint/2010/main" val="372720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477191CE-07A9-0A40-B6F6-CF0318B57CB9}" type="slidenum">
              <a:rPr lang="en-US" smtClean="0"/>
              <a:t>‹#›</a:t>
            </a:fld>
            <a:endParaRPr lang="en-US"/>
          </a:p>
        </p:txBody>
      </p:sp>
    </p:spTree>
    <p:extLst>
      <p:ext uri="{BB962C8B-B14F-4D97-AF65-F5344CB8AC3E}">
        <p14:creationId xmlns:p14="http://schemas.microsoft.com/office/powerpoint/2010/main" val="14280554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p:cNvSpPr>
            <a:spLocks noGrp="1"/>
          </p:cNvSpPr>
          <p:nvPr>
            <p:ph type="sldNum" sz="quarter" idx="12"/>
          </p:nvPr>
        </p:nvSpPr>
        <p:spPr>
          <a:xfrm>
            <a:off x="6553200" y="6333200"/>
            <a:ext cx="2133600" cy="365125"/>
          </a:xfrm>
        </p:spPr>
        <p:txBody>
          <a:bodyPr/>
          <a:lstStyle/>
          <a:p>
            <a:fld id="{477191CE-07A9-0A40-B6F6-CF0318B57CB9}" type="slidenum">
              <a:rPr lang="en-US" smtClean="0"/>
              <a:t>‹#›</a:t>
            </a:fld>
            <a:endParaRPr lang="en-US" dirty="0"/>
          </a:p>
        </p:txBody>
      </p:sp>
    </p:spTree>
    <p:extLst>
      <p:ext uri="{BB962C8B-B14F-4D97-AF65-F5344CB8AC3E}">
        <p14:creationId xmlns:p14="http://schemas.microsoft.com/office/powerpoint/2010/main" val="221806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199" y="6356350"/>
            <a:ext cx="3241343" cy="365125"/>
          </a:xfrm>
          <a:prstGeom prst="rect">
            <a:avLst/>
          </a:prstGeom>
        </p:spPr>
        <p:txBody>
          <a:bodyPr/>
          <a:lstStyle/>
          <a:p>
            <a:r>
              <a:rPr lang="en-US"/>
              <a:t>Montana Teen Driver Education and Training</a:t>
            </a:r>
          </a:p>
        </p:txBody>
      </p:sp>
      <p:sp>
        <p:nvSpPr>
          <p:cNvPr id="6" name="Slide Number Placeholder 5"/>
          <p:cNvSpPr>
            <a:spLocks noGrp="1"/>
          </p:cNvSpPr>
          <p:nvPr>
            <p:ph type="sldNum" sz="quarter" idx="12"/>
          </p:nvPr>
        </p:nvSpPr>
        <p:spPr/>
        <p:txBody>
          <a:bodyPr/>
          <a:lstStyle/>
          <a:p>
            <a:fld id="{477191CE-07A9-0A40-B6F6-CF0318B57CB9}" type="slidenum">
              <a:rPr lang="en-US" smtClean="0"/>
              <a:t>‹#›</a:t>
            </a:fld>
            <a:endParaRPr lang="en-US"/>
          </a:p>
        </p:txBody>
      </p:sp>
    </p:spTree>
    <p:extLst>
      <p:ext uri="{BB962C8B-B14F-4D97-AF65-F5344CB8AC3E}">
        <p14:creationId xmlns:p14="http://schemas.microsoft.com/office/powerpoint/2010/main" val="3296744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70847" y="6315407"/>
            <a:ext cx="3104865" cy="365125"/>
          </a:xfrm>
          <a:prstGeom prst="rect">
            <a:avLst/>
          </a:prstGeom>
        </p:spPr>
        <p:txBody>
          <a:bodyPr/>
          <a:lstStyle/>
          <a:p>
            <a:r>
              <a:rPr lang="en-US" dirty="0"/>
              <a:t>Montana Teen Driver Education and Training</a:t>
            </a:r>
          </a:p>
        </p:txBody>
      </p:sp>
      <p:sp>
        <p:nvSpPr>
          <p:cNvPr id="7" name="Slide Number Placeholder 6"/>
          <p:cNvSpPr>
            <a:spLocks noGrp="1"/>
          </p:cNvSpPr>
          <p:nvPr>
            <p:ph type="sldNum" sz="quarter" idx="12"/>
          </p:nvPr>
        </p:nvSpPr>
        <p:spPr/>
        <p:txBody>
          <a:bodyPr/>
          <a:lstStyle/>
          <a:p>
            <a:fld id="{477191CE-07A9-0A40-B6F6-CF0318B57CB9}" type="slidenum">
              <a:rPr lang="en-US" smtClean="0"/>
              <a:t>‹#›</a:t>
            </a:fld>
            <a:endParaRPr lang="en-US"/>
          </a:p>
        </p:txBody>
      </p:sp>
    </p:spTree>
    <p:extLst>
      <p:ext uri="{BB962C8B-B14F-4D97-AF65-F5344CB8AC3E}">
        <p14:creationId xmlns:p14="http://schemas.microsoft.com/office/powerpoint/2010/main" val="2642913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199" y="6356350"/>
            <a:ext cx="3077571" cy="365125"/>
          </a:xfrm>
          <a:prstGeom prst="rect">
            <a:avLst/>
          </a:prstGeom>
        </p:spPr>
        <p:txBody>
          <a:bodyPr/>
          <a:lstStyle/>
          <a:p>
            <a:r>
              <a:rPr lang="en-US" dirty="0"/>
              <a:t>Montana Teen Driver Education and Training</a:t>
            </a:r>
          </a:p>
        </p:txBody>
      </p:sp>
      <p:sp>
        <p:nvSpPr>
          <p:cNvPr id="5" name="Slide Number Placeholder 4"/>
          <p:cNvSpPr>
            <a:spLocks noGrp="1"/>
          </p:cNvSpPr>
          <p:nvPr>
            <p:ph type="sldNum" sz="quarter" idx="12"/>
          </p:nvPr>
        </p:nvSpPr>
        <p:spPr/>
        <p:txBody>
          <a:bodyPr/>
          <a:lstStyle/>
          <a:p>
            <a:fld id="{477191CE-07A9-0A40-B6F6-CF0318B57CB9}" type="slidenum">
              <a:rPr lang="en-US" smtClean="0"/>
              <a:t>‹#›</a:t>
            </a:fld>
            <a:endParaRPr lang="en-US"/>
          </a:p>
        </p:txBody>
      </p:sp>
    </p:spTree>
    <p:extLst>
      <p:ext uri="{BB962C8B-B14F-4D97-AF65-F5344CB8AC3E}">
        <p14:creationId xmlns:p14="http://schemas.microsoft.com/office/powerpoint/2010/main" val="807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199" y="6356350"/>
            <a:ext cx="3241343" cy="365125"/>
          </a:xfrm>
          <a:prstGeom prst="rect">
            <a:avLst/>
          </a:prstGeom>
        </p:spPr>
        <p:txBody>
          <a:bodyPr/>
          <a:lstStyle/>
          <a:p>
            <a:r>
              <a:rPr lang="en-US"/>
              <a:t>Montana Teen Driver Education and Training</a:t>
            </a: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477191CE-07A9-0A40-B6F6-CF0318B57CB9}" type="slidenum">
              <a:rPr lang="en-US" smtClean="0"/>
              <a:t>‹#›</a:t>
            </a:fld>
            <a:endParaRPr lang="en-US"/>
          </a:p>
        </p:txBody>
      </p:sp>
    </p:spTree>
    <p:extLst>
      <p:ext uri="{BB962C8B-B14F-4D97-AF65-F5344CB8AC3E}">
        <p14:creationId xmlns:p14="http://schemas.microsoft.com/office/powerpoint/2010/main" val="35758396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7191CE-07A9-0A40-B6F6-CF0318B57CB9}" type="slidenum">
              <a:rPr lang="en-US" smtClean="0"/>
              <a:t>‹#›</a:t>
            </a:fld>
            <a:endParaRPr lang="en-US" dirty="0"/>
          </a:p>
        </p:txBody>
      </p:sp>
      <p:sp>
        <p:nvSpPr>
          <p:cNvPr id="8" name="Rectangle 7"/>
          <p:cNvSpPr/>
          <p:nvPr/>
        </p:nvSpPr>
        <p:spPr>
          <a:xfrm>
            <a:off x="7919508" y="6392695"/>
            <a:ext cx="731618" cy="276999"/>
          </a:xfrm>
          <a:prstGeom prst="rect">
            <a:avLst/>
          </a:prstGeom>
        </p:spPr>
        <p:txBody>
          <a:bodyPr wrap="square">
            <a:spAutoFit/>
          </a:bodyPr>
          <a:lstStyle/>
          <a:p>
            <a:r>
              <a:rPr lang="en-US" sz="1200" dirty="0">
                <a:solidFill>
                  <a:schemeClr val="tx1">
                    <a:lumMod val="50000"/>
                    <a:lumOff val="50000"/>
                  </a:schemeClr>
                </a:solidFill>
              </a:rPr>
              <a:t>   4.1 </a:t>
            </a:r>
            <a:r>
              <a:rPr lang="en-US" sz="1200" baseline="0" dirty="0">
                <a:solidFill>
                  <a:schemeClr val="tx1">
                    <a:lumMod val="50000"/>
                    <a:lumOff val="50000"/>
                  </a:schemeClr>
                </a:solidFill>
              </a:rPr>
              <a:t>-</a:t>
            </a:r>
            <a:endParaRPr lang="en-US" sz="1200" dirty="0">
              <a:solidFill>
                <a:schemeClr val="tx1">
                  <a:lumMod val="50000"/>
                  <a:lumOff val="50000"/>
                </a:schemeClr>
              </a:solidFill>
            </a:endParaRPr>
          </a:p>
        </p:txBody>
      </p:sp>
    </p:spTree>
    <p:extLst>
      <p:ext uri="{BB962C8B-B14F-4D97-AF65-F5344CB8AC3E}">
        <p14:creationId xmlns:p14="http://schemas.microsoft.com/office/powerpoint/2010/main" val="150764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hf hdr="0" dt="0"/>
  <p:txStyles>
    <p:titleStyle>
      <a:lvl1pPr algn="ctr" defTabSz="457200" rtl="0" eaLnBrk="1" latinLnBrk="0" hangingPunct="1">
        <a:spcBef>
          <a:spcPct val="0"/>
        </a:spcBef>
        <a:buNone/>
        <a:defRPr sz="4000" kern="1200">
          <a:solidFill>
            <a:schemeClr val="tx1"/>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classroom.iihs.org/" TargetMode="External"/><Relationship Id="rId5" Type="http://schemas.openxmlformats.org/officeDocument/2006/relationships/image" Target="../media/image4.JPG"/><Relationship Id="rId4" Type="http://schemas.openxmlformats.org/officeDocument/2006/relationships/hyperlink" Target="https://classroom.iihs.org/c/1"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79585" y="2999534"/>
            <a:ext cx="7772400" cy="974480"/>
          </a:xfrm>
        </p:spPr>
        <p:txBody>
          <a:bodyPr/>
          <a:lstStyle/>
          <a:p>
            <a:r>
              <a:rPr lang="en-US" dirty="0">
                <a:solidFill>
                  <a:srgbClr val="C00000"/>
                </a:solidFill>
                <a:latin typeface="+mj-lt"/>
              </a:rPr>
              <a:t>Natural Laws</a:t>
            </a:r>
          </a:p>
        </p:txBody>
      </p:sp>
      <p:sp>
        <p:nvSpPr>
          <p:cNvPr id="3" name="Subtitle 2"/>
          <p:cNvSpPr>
            <a:spLocks noGrp="1"/>
          </p:cNvSpPr>
          <p:nvPr>
            <p:ph type="subTitle" idx="1"/>
          </p:nvPr>
        </p:nvSpPr>
        <p:spPr>
          <a:xfrm>
            <a:off x="803468" y="2272615"/>
            <a:ext cx="7724633" cy="803031"/>
          </a:xfrm>
        </p:spPr>
        <p:txBody>
          <a:bodyPr>
            <a:normAutofit/>
          </a:bodyPr>
          <a:lstStyle/>
          <a:p>
            <a:r>
              <a:rPr lang="en-US" sz="3600" dirty="0">
                <a:solidFill>
                  <a:schemeClr val="tx1"/>
                </a:solidFill>
                <a:latin typeface="+mj-lt"/>
                <a:cs typeface="Arial" panose="020B0604020202020204" pitchFamily="34" charset="0"/>
              </a:rPr>
              <a:t>Module 4.1</a:t>
            </a:r>
          </a:p>
        </p:txBody>
      </p:sp>
      <p:sp>
        <p:nvSpPr>
          <p:cNvPr id="5" name="Rectangle 4"/>
          <p:cNvSpPr>
            <a:spLocks noChangeArrowheads="1"/>
          </p:cNvSpPr>
          <p:nvPr/>
        </p:nvSpPr>
        <p:spPr bwMode="auto">
          <a:xfrm>
            <a:off x="436685" y="616055"/>
            <a:ext cx="8458200" cy="413318"/>
          </a:xfrm>
          <a:prstGeom prst="rect">
            <a:avLst/>
          </a:prstGeom>
          <a:noFill/>
          <a:ln w="9525">
            <a:noFill/>
            <a:miter lim="800000"/>
            <a:headEnd/>
            <a:tailEnd/>
          </a:ln>
          <a:effectLst/>
        </p:spPr>
        <p:txBody>
          <a:bodyPr>
            <a:spAutoFit/>
          </a:bodyPr>
          <a:lstStyle>
            <a:defPPr>
              <a:defRPr lang="en-US"/>
            </a:defPPr>
            <a:lvl1pPr algn="l" rtl="0" fontAlgn="base">
              <a:spcBef>
                <a:spcPct val="0"/>
              </a:spcBef>
              <a:spcAft>
                <a:spcPct val="0"/>
              </a:spcAft>
              <a:defRPr sz="2400" b="1" kern="1200">
                <a:solidFill>
                  <a:schemeClr val="tx1"/>
                </a:solidFill>
                <a:latin typeface="Arial Narrow" pitchFamily="34" charset="0"/>
                <a:ea typeface="+mn-ea"/>
                <a:cs typeface="+mn-cs"/>
              </a:defRPr>
            </a:lvl1pPr>
            <a:lvl2pPr marL="457200" algn="l" rtl="0" fontAlgn="base">
              <a:spcBef>
                <a:spcPct val="0"/>
              </a:spcBef>
              <a:spcAft>
                <a:spcPct val="0"/>
              </a:spcAft>
              <a:defRPr sz="2400" b="1" kern="1200">
                <a:solidFill>
                  <a:schemeClr val="tx1"/>
                </a:solidFill>
                <a:latin typeface="Arial Narrow" pitchFamily="34" charset="0"/>
                <a:ea typeface="+mn-ea"/>
                <a:cs typeface="+mn-cs"/>
              </a:defRPr>
            </a:lvl2pPr>
            <a:lvl3pPr marL="914400" algn="l" rtl="0" fontAlgn="base">
              <a:spcBef>
                <a:spcPct val="0"/>
              </a:spcBef>
              <a:spcAft>
                <a:spcPct val="0"/>
              </a:spcAft>
              <a:defRPr sz="2400" b="1" kern="1200">
                <a:solidFill>
                  <a:schemeClr val="tx1"/>
                </a:solidFill>
                <a:latin typeface="Arial Narrow" pitchFamily="34" charset="0"/>
                <a:ea typeface="+mn-ea"/>
                <a:cs typeface="+mn-cs"/>
              </a:defRPr>
            </a:lvl3pPr>
            <a:lvl4pPr marL="1371600" algn="l" rtl="0" fontAlgn="base">
              <a:spcBef>
                <a:spcPct val="0"/>
              </a:spcBef>
              <a:spcAft>
                <a:spcPct val="0"/>
              </a:spcAft>
              <a:defRPr sz="2400" b="1" kern="1200">
                <a:solidFill>
                  <a:schemeClr val="tx1"/>
                </a:solidFill>
                <a:latin typeface="Arial Narrow" pitchFamily="34" charset="0"/>
                <a:ea typeface="+mn-ea"/>
                <a:cs typeface="+mn-cs"/>
              </a:defRPr>
            </a:lvl4pPr>
            <a:lvl5pPr marL="1828800" algn="l" rtl="0" fontAlgn="base">
              <a:spcBef>
                <a:spcPct val="0"/>
              </a:spcBef>
              <a:spcAft>
                <a:spcPct val="0"/>
              </a:spcAft>
              <a:defRPr sz="2400" b="1" kern="1200">
                <a:solidFill>
                  <a:schemeClr val="tx1"/>
                </a:solidFill>
                <a:latin typeface="Arial Narrow" pitchFamily="34" charset="0"/>
                <a:ea typeface="+mn-ea"/>
                <a:cs typeface="+mn-cs"/>
              </a:defRPr>
            </a:lvl5pPr>
            <a:lvl6pPr marL="2286000" algn="l" defTabSz="914400" rtl="0" eaLnBrk="1" latinLnBrk="0" hangingPunct="1">
              <a:defRPr sz="2400" b="1" kern="1200">
                <a:solidFill>
                  <a:schemeClr val="tx1"/>
                </a:solidFill>
                <a:latin typeface="Arial Narrow" pitchFamily="34" charset="0"/>
                <a:ea typeface="+mn-ea"/>
                <a:cs typeface="+mn-cs"/>
              </a:defRPr>
            </a:lvl6pPr>
            <a:lvl7pPr marL="2743200" algn="l" defTabSz="914400" rtl="0" eaLnBrk="1" latinLnBrk="0" hangingPunct="1">
              <a:defRPr sz="2400" b="1" kern="1200">
                <a:solidFill>
                  <a:schemeClr val="tx1"/>
                </a:solidFill>
                <a:latin typeface="Arial Narrow" pitchFamily="34" charset="0"/>
                <a:ea typeface="+mn-ea"/>
                <a:cs typeface="+mn-cs"/>
              </a:defRPr>
            </a:lvl7pPr>
            <a:lvl8pPr marL="3200400" algn="l" defTabSz="914400" rtl="0" eaLnBrk="1" latinLnBrk="0" hangingPunct="1">
              <a:defRPr sz="2400" b="1" kern="1200">
                <a:solidFill>
                  <a:schemeClr val="tx1"/>
                </a:solidFill>
                <a:latin typeface="Arial Narrow" pitchFamily="34" charset="0"/>
                <a:ea typeface="+mn-ea"/>
                <a:cs typeface="+mn-cs"/>
              </a:defRPr>
            </a:lvl8pPr>
            <a:lvl9pPr marL="3657600" algn="l" defTabSz="914400" rtl="0" eaLnBrk="1" latinLnBrk="0" hangingPunct="1">
              <a:defRPr sz="2400" b="1" kern="1200">
                <a:solidFill>
                  <a:schemeClr val="tx1"/>
                </a:solidFill>
                <a:latin typeface="Arial Narrow" pitchFamily="34" charset="0"/>
                <a:ea typeface="+mn-ea"/>
                <a:cs typeface="+mn-cs"/>
              </a:defRPr>
            </a:lvl9pPr>
          </a:lstStyle>
          <a:p>
            <a:pPr algn="ctr" eaLnBrk="0" hangingPunct="0">
              <a:lnSpc>
                <a:spcPct val="70000"/>
              </a:lnSpc>
              <a:spcBef>
                <a:spcPct val="50000"/>
              </a:spcBef>
              <a:buClr>
                <a:schemeClr val="accent2"/>
              </a:buClr>
              <a:buFont typeface="Monotype Sorts" charset="2"/>
              <a:buNone/>
              <a:defRPr/>
            </a:pPr>
            <a:r>
              <a:rPr kumimoji="1" lang="en-US" altLang="en-US" sz="2800" b="0" dirty="0">
                <a:solidFill>
                  <a:schemeClr val="bg1">
                    <a:lumMod val="75000"/>
                  </a:schemeClr>
                </a:solidFill>
                <a:latin typeface="+mj-lt"/>
                <a:cs typeface="Arial" pitchFamily="34" charset="0"/>
              </a:rPr>
              <a:t>Montana Teen Driver Education and Training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323" y="5580374"/>
            <a:ext cx="812922" cy="727601"/>
          </a:xfrm>
          <a:prstGeom prst="rect">
            <a:avLst/>
          </a:prstGeom>
        </p:spPr>
      </p:pic>
    </p:spTree>
    <p:extLst>
      <p:ext uri="{BB962C8B-B14F-4D97-AF65-F5344CB8AC3E}">
        <p14:creationId xmlns:p14="http://schemas.microsoft.com/office/powerpoint/2010/main" val="3740189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8334"/>
          </a:xfrm>
        </p:spPr>
        <p:txBody>
          <a:bodyPr>
            <a:noAutofit/>
          </a:bodyPr>
          <a:lstStyle/>
          <a:p>
            <a:r>
              <a:rPr lang="en-US" sz="4000" dirty="0"/>
              <a:t>Energy of Motion</a:t>
            </a:r>
          </a:p>
        </p:txBody>
      </p:sp>
      <p:sp>
        <p:nvSpPr>
          <p:cNvPr id="4" name="Slide Number Placeholder 3"/>
          <p:cNvSpPr>
            <a:spLocks noGrp="1"/>
          </p:cNvSpPr>
          <p:nvPr>
            <p:ph type="sldNum" sz="quarter" idx="12"/>
          </p:nvPr>
        </p:nvSpPr>
        <p:spPr/>
        <p:txBody>
          <a:bodyPr/>
          <a:lstStyle/>
          <a:p>
            <a:fld id="{477191CE-07A9-0A40-B6F6-CF0318B57CB9}" type="slidenum">
              <a:rPr lang="en-US" smtClean="0"/>
              <a:t>10</a:t>
            </a:fld>
            <a:endParaRPr lang="en-US"/>
          </a:p>
        </p:txBody>
      </p:sp>
      <p:pic>
        <p:nvPicPr>
          <p:cNvPr id="5" name="Picture 4" descr="Pickup tru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2983" y="1111033"/>
            <a:ext cx="1002691" cy="2087471"/>
          </a:xfrm>
          <a:prstGeom prst="rect">
            <a:avLst/>
          </a:prstGeom>
        </p:spPr>
      </p:pic>
      <p:pic>
        <p:nvPicPr>
          <p:cNvPr id="6" name="Picture 5" descr="Pickup truck.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22983" y="3186576"/>
            <a:ext cx="1002691" cy="2087471"/>
          </a:xfrm>
          <a:prstGeom prst="rect">
            <a:avLst/>
          </a:prstGeom>
        </p:spPr>
      </p:pic>
      <p:sp>
        <p:nvSpPr>
          <p:cNvPr id="7" name="Right Arrow 6"/>
          <p:cNvSpPr/>
          <p:nvPr/>
        </p:nvSpPr>
        <p:spPr>
          <a:xfrm>
            <a:off x="2503715" y="1865085"/>
            <a:ext cx="1531257" cy="544286"/>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Arrow 11"/>
          <p:cNvSpPr/>
          <p:nvPr/>
        </p:nvSpPr>
        <p:spPr>
          <a:xfrm>
            <a:off x="2468064" y="3933371"/>
            <a:ext cx="1531257" cy="544286"/>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3999321" y="3907971"/>
            <a:ext cx="1531257" cy="544286"/>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a:off x="5530578" y="3907971"/>
            <a:ext cx="1531257" cy="544286"/>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a:off x="7061835" y="3907971"/>
            <a:ext cx="1531257" cy="544286"/>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51543" y="1232972"/>
            <a:ext cx="931265" cy="369332"/>
          </a:xfrm>
          <a:prstGeom prst="rect">
            <a:avLst/>
          </a:prstGeom>
          <a:noFill/>
        </p:spPr>
        <p:txBody>
          <a:bodyPr wrap="none" rtlCol="0">
            <a:spAutoFit/>
          </a:bodyPr>
          <a:lstStyle/>
          <a:p>
            <a:r>
              <a:rPr lang="en-US" dirty="0"/>
              <a:t>20 MPH</a:t>
            </a:r>
          </a:p>
        </p:txBody>
      </p:sp>
      <p:sp>
        <p:nvSpPr>
          <p:cNvPr id="18" name="TextBox 17"/>
          <p:cNvSpPr txBox="1"/>
          <p:nvPr/>
        </p:nvSpPr>
        <p:spPr>
          <a:xfrm>
            <a:off x="551543" y="3359634"/>
            <a:ext cx="931265" cy="369332"/>
          </a:xfrm>
          <a:prstGeom prst="rect">
            <a:avLst/>
          </a:prstGeom>
          <a:noFill/>
        </p:spPr>
        <p:txBody>
          <a:bodyPr wrap="none" rtlCol="0">
            <a:spAutoFit/>
          </a:bodyPr>
          <a:lstStyle/>
          <a:p>
            <a:r>
              <a:rPr lang="en-US" dirty="0"/>
              <a:t>40 MPH</a:t>
            </a:r>
          </a:p>
        </p:txBody>
      </p:sp>
      <p:sp>
        <p:nvSpPr>
          <p:cNvPr id="19" name="TextBox 18"/>
          <p:cNvSpPr txBox="1"/>
          <p:nvPr/>
        </p:nvSpPr>
        <p:spPr>
          <a:xfrm>
            <a:off x="1961424" y="4985657"/>
            <a:ext cx="5473073" cy="461665"/>
          </a:xfrm>
          <a:prstGeom prst="rect">
            <a:avLst/>
          </a:prstGeom>
          <a:noFill/>
        </p:spPr>
        <p:txBody>
          <a:bodyPr wrap="none" rtlCol="0">
            <a:spAutoFit/>
          </a:bodyPr>
          <a:lstStyle/>
          <a:p>
            <a:r>
              <a:rPr lang="en-US" sz="2400" dirty="0"/>
              <a:t>Double the speed—quadruple the energy!</a:t>
            </a:r>
          </a:p>
        </p:txBody>
      </p:sp>
    </p:spTree>
    <p:extLst>
      <p:ext uri="{BB962C8B-B14F-4D97-AF65-F5344CB8AC3E}">
        <p14:creationId xmlns:p14="http://schemas.microsoft.com/office/powerpoint/2010/main" val="131562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childTnLst>
                                </p:cTn>
                              </p:par>
                            </p:childTnLst>
                          </p:cTn>
                        </p:par>
                        <p:par>
                          <p:cTn id="29" fill="hold">
                            <p:stCondLst>
                              <p:cond delay="0"/>
                            </p:stCondLst>
                            <p:childTnLst>
                              <p:par>
                                <p:cTn id="30" presetID="6" presetClass="emph" presetSubtype="0" fill="hold" nodeType="afterEffect">
                                  <p:stCondLst>
                                    <p:cond delay="2000"/>
                                  </p:stCondLst>
                                  <p:childTnLst>
                                    <p:animScale>
                                      <p:cBhvr>
                                        <p:cTn id="31" dur="2000" fill="hold"/>
                                        <p:tgtEl>
                                          <p:spTgt spid="19">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P spid="19"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183" y="177423"/>
            <a:ext cx="8229600" cy="963275"/>
          </a:xfrm>
        </p:spPr>
        <p:txBody>
          <a:bodyPr>
            <a:noAutofit/>
          </a:bodyPr>
          <a:lstStyle/>
          <a:p>
            <a:r>
              <a:rPr lang="en-US" sz="4000" dirty="0">
                <a:latin typeface="+mj-lt"/>
              </a:rPr>
              <a:t>Stopping Distance</a:t>
            </a:r>
          </a:p>
        </p:txBody>
      </p:sp>
      <p:sp>
        <p:nvSpPr>
          <p:cNvPr id="4" name="Slide Number Placeholder 3"/>
          <p:cNvSpPr>
            <a:spLocks noGrp="1"/>
          </p:cNvSpPr>
          <p:nvPr>
            <p:ph type="sldNum" sz="quarter" idx="12"/>
          </p:nvPr>
        </p:nvSpPr>
        <p:spPr/>
        <p:txBody>
          <a:bodyPr/>
          <a:lstStyle/>
          <a:p>
            <a:fld id="{477191CE-07A9-0A40-B6F6-CF0318B57CB9}" type="slidenum">
              <a:rPr lang="en-US" smtClean="0"/>
              <a:t>11</a:t>
            </a:fld>
            <a:endParaRPr lang="en-US"/>
          </a:p>
        </p:txBody>
      </p:sp>
      <p:pic>
        <p:nvPicPr>
          <p:cNvPr id="3" name="4.1-10 Stopping Distanc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52352" y="1140698"/>
            <a:ext cx="5873262" cy="4404947"/>
          </a:xfrm>
          <a:prstGeom prst="rect">
            <a:avLst/>
          </a:prstGeom>
        </p:spPr>
      </p:pic>
      <p:sp>
        <p:nvSpPr>
          <p:cNvPr id="7" name="TextBox 6"/>
          <p:cNvSpPr txBox="1"/>
          <p:nvPr/>
        </p:nvSpPr>
        <p:spPr>
          <a:xfrm>
            <a:off x="3404952" y="5766331"/>
            <a:ext cx="2368061" cy="369332"/>
          </a:xfrm>
          <a:prstGeom prst="rect">
            <a:avLst/>
          </a:prstGeom>
          <a:noFill/>
        </p:spPr>
        <p:txBody>
          <a:bodyPr wrap="square" rtlCol="0">
            <a:spAutoFit/>
          </a:bodyPr>
          <a:lstStyle/>
          <a:p>
            <a:pPr algn="ctr"/>
            <a:r>
              <a:rPr lang="en-US" dirty="0"/>
              <a:t>PLAY VIDEO (:31)</a:t>
            </a:r>
          </a:p>
        </p:txBody>
      </p:sp>
    </p:spTree>
    <p:extLst>
      <p:ext uri="{BB962C8B-B14F-4D97-AF65-F5344CB8AC3E}">
        <p14:creationId xmlns:p14="http://schemas.microsoft.com/office/powerpoint/2010/main" val="4342042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421"/>
            <a:ext cx="8229600" cy="955343"/>
          </a:xfrm>
        </p:spPr>
        <p:txBody>
          <a:bodyPr>
            <a:noAutofit/>
          </a:bodyPr>
          <a:lstStyle/>
          <a:p>
            <a:r>
              <a:rPr lang="en-US" sz="4000" dirty="0">
                <a:latin typeface="+mj-lt"/>
              </a:rPr>
              <a:t>Stopping Distance</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12</a:t>
            </a:fld>
            <a:endParaRPr lang="en-US"/>
          </a:p>
        </p:txBody>
      </p:sp>
      <p:pic>
        <p:nvPicPr>
          <p:cNvPr id="6" name="Picture 5" descr="dreamstime_s_62782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8094"/>
            <a:ext cx="4263148" cy="5609906"/>
          </a:xfrm>
          <a:prstGeom prst="rect">
            <a:avLst/>
          </a:prstGeom>
        </p:spPr>
      </p:pic>
      <p:pic>
        <p:nvPicPr>
          <p:cNvPr id="7" name="Picture 6"/>
          <p:cNvPicPr>
            <a:picLocks noChangeAspect="1"/>
          </p:cNvPicPr>
          <p:nvPr/>
        </p:nvPicPr>
        <p:blipFill rotWithShape="1">
          <a:blip r:embed="rId4"/>
          <a:srcRect l="12758" t="9900" r="-109" b="16063"/>
          <a:stretch/>
        </p:blipFill>
        <p:spPr>
          <a:xfrm>
            <a:off x="4263148" y="1248095"/>
            <a:ext cx="4898571" cy="5609906"/>
          </a:xfrm>
          <a:prstGeom prst="rect">
            <a:avLst/>
          </a:prstGeom>
        </p:spPr>
      </p:pic>
    </p:spTree>
    <p:extLst>
      <p:ext uri="{BB962C8B-B14F-4D97-AF65-F5344CB8AC3E}">
        <p14:creationId xmlns:p14="http://schemas.microsoft.com/office/powerpoint/2010/main" val="200454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604"/>
          </a:xfrm>
        </p:spPr>
        <p:txBody>
          <a:bodyPr/>
          <a:lstStyle/>
          <a:p>
            <a:r>
              <a:rPr lang="en-US" dirty="0">
                <a:latin typeface="+mj-lt"/>
              </a:rPr>
              <a:t>Momentum</a:t>
            </a:r>
          </a:p>
        </p:txBody>
      </p:sp>
      <p:sp>
        <p:nvSpPr>
          <p:cNvPr id="3" name="Content Placeholder 2"/>
          <p:cNvSpPr>
            <a:spLocks noGrp="1"/>
          </p:cNvSpPr>
          <p:nvPr>
            <p:ph idx="1"/>
          </p:nvPr>
        </p:nvSpPr>
        <p:spPr/>
        <p:txBody>
          <a:bodyPr/>
          <a:lstStyle/>
          <a:p>
            <a:r>
              <a:rPr lang="en-US" dirty="0">
                <a:latin typeface="+mj-lt"/>
              </a:rPr>
              <a:t>Mass in Motion</a:t>
            </a:r>
          </a:p>
          <a:p>
            <a:pPr lvl="1"/>
            <a:r>
              <a:rPr lang="en-US" dirty="0">
                <a:latin typeface="+mj-lt"/>
              </a:rPr>
              <a:t>How much stuff and how fast the stuff is moving in one direction</a:t>
            </a:r>
          </a:p>
          <a:p>
            <a:pPr lvl="1"/>
            <a:endParaRPr lang="en-US" dirty="0">
              <a:latin typeface="+mj-lt"/>
            </a:endParaRPr>
          </a:p>
          <a:p>
            <a:pPr marL="457200" lvl="1" indent="0" algn="ctr">
              <a:buNone/>
            </a:pPr>
            <a:r>
              <a:rPr lang="en-US" i="1" dirty="0">
                <a:solidFill>
                  <a:srgbClr val="C00000"/>
                </a:solidFill>
                <a:latin typeface="+mj-lt"/>
              </a:rPr>
              <a:t>Momentum = mass x velocity</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13</a:t>
            </a:fld>
            <a:endParaRPr lang="en-US"/>
          </a:p>
        </p:txBody>
      </p:sp>
    </p:spTree>
    <p:extLst>
      <p:ext uri="{BB962C8B-B14F-4D97-AF65-F5344CB8AC3E}">
        <p14:creationId xmlns:p14="http://schemas.microsoft.com/office/powerpoint/2010/main" val="687863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765856"/>
          </a:xfrm>
        </p:spPr>
        <p:txBody>
          <a:bodyPr/>
          <a:lstStyle/>
          <a:p>
            <a:r>
              <a:rPr lang="en-US" dirty="0">
                <a:latin typeface="+mj-lt"/>
              </a:rPr>
              <a:t>Momentum</a:t>
            </a:r>
          </a:p>
        </p:txBody>
      </p:sp>
      <p:sp>
        <p:nvSpPr>
          <p:cNvPr id="4" name="Slide Number Placeholder 3"/>
          <p:cNvSpPr>
            <a:spLocks noGrp="1"/>
          </p:cNvSpPr>
          <p:nvPr>
            <p:ph type="sldNum" sz="quarter" idx="12"/>
          </p:nvPr>
        </p:nvSpPr>
        <p:spPr/>
        <p:txBody>
          <a:bodyPr/>
          <a:lstStyle/>
          <a:p>
            <a:fld id="{477191CE-07A9-0A40-B6F6-CF0318B57CB9}" type="slidenum">
              <a:rPr lang="en-US" smtClean="0"/>
              <a:t>14</a:t>
            </a:fld>
            <a:endParaRPr lang="en-US"/>
          </a:p>
        </p:txBody>
      </p:sp>
      <p:pic>
        <p:nvPicPr>
          <p:cNvPr id="5" name="Picture 4"/>
          <p:cNvPicPr>
            <a:picLocks noChangeAspect="1"/>
          </p:cNvPicPr>
          <p:nvPr/>
        </p:nvPicPr>
        <p:blipFill>
          <a:blip r:embed="rId3"/>
          <a:stretch>
            <a:fillRect/>
          </a:stretch>
        </p:blipFill>
        <p:spPr>
          <a:xfrm>
            <a:off x="148771" y="1494972"/>
            <a:ext cx="8890000" cy="4406900"/>
          </a:xfrm>
          <a:prstGeom prst="rect">
            <a:avLst/>
          </a:prstGeom>
        </p:spPr>
      </p:pic>
      <p:sp>
        <p:nvSpPr>
          <p:cNvPr id="7" name="Donut 6"/>
          <p:cNvSpPr/>
          <p:nvPr/>
        </p:nvSpPr>
        <p:spPr>
          <a:xfrm>
            <a:off x="3352801" y="2235200"/>
            <a:ext cx="3454400" cy="2329543"/>
          </a:xfrm>
          <a:prstGeom prst="donut">
            <a:avLst>
              <a:gd name="adj" fmla="val 290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1400630" y="4797418"/>
            <a:ext cx="6651549" cy="646331"/>
          </a:xfrm>
          <a:prstGeom prst="rect">
            <a:avLst/>
          </a:prstGeom>
          <a:solidFill>
            <a:schemeClr val="bg2"/>
          </a:solidFill>
        </p:spPr>
        <p:txBody>
          <a:bodyPr wrap="square" rtlCol="0">
            <a:spAutoFit/>
          </a:bodyPr>
          <a:lstStyle/>
          <a:p>
            <a:r>
              <a:rPr lang="en-US" b="1" dirty="0">
                <a:latin typeface="+mj-lt"/>
                <a:cs typeface="Arial" panose="020B0604020202020204" pitchFamily="34" charset="0"/>
              </a:rPr>
              <a:t>Both the cyclist and SUV are traveling at the same speed—20 mph.</a:t>
            </a:r>
          </a:p>
          <a:p>
            <a:r>
              <a:rPr lang="en-US" b="1" dirty="0">
                <a:latin typeface="+mj-lt"/>
                <a:cs typeface="Arial" panose="020B0604020202020204" pitchFamily="34" charset="0"/>
              </a:rPr>
              <a:t>Which has the greater momentum?</a:t>
            </a:r>
          </a:p>
        </p:txBody>
      </p:sp>
    </p:spTree>
    <p:extLst>
      <p:ext uri="{BB962C8B-B14F-4D97-AF65-F5344CB8AC3E}">
        <p14:creationId xmlns:p14="http://schemas.microsoft.com/office/powerpoint/2010/main" val="42016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C00000"/>
                </a:solidFill>
                <a:latin typeface="+mj-lt"/>
              </a:rPr>
              <a:t>Energy in a Crash</a:t>
            </a:r>
            <a:br>
              <a:rPr lang="en-US" dirty="0">
                <a:solidFill>
                  <a:srgbClr val="C00000"/>
                </a:solidFill>
                <a:latin typeface="+mj-lt"/>
              </a:rPr>
            </a:br>
            <a:r>
              <a:rPr lang="en-US" sz="3600" dirty="0">
                <a:latin typeface="+mj-lt"/>
              </a:rPr>
              <a:t>Student Activity 1: Force of Impact</a:t>
            </a:r>
          </a:p>
        </p:txBody>
      </p:sp>
      <p:sp>
        <p:nvSpPr>
          <p:cNvPr id="5" name="Content Placeholder 4"/>
          <p:cNvSpPr>
            <a:spLocks noGrp="1"/>
          </p:cNvSpPr>
          <p:nvPr>
            <p:ph idx="1"/>
          </p:nvPr>
        </p:nvSpPr>
        <p:spPr>
          <a:xfrm>
            <a:off x="696035" y="1491018"/>
            <a:ext cx="8038532" cy="4773304"/>
          </a:xfrm>
        </p:spPr>
        <p:txBody>
          <a:bodyPr>
            <a:noAutofit/>
          </a:bodyPr>
          <a:lstStyle/>
          <a:p>
            <a:r>
              <a:rPr lang="en-US" sz="2400" dirty="0">
                <a:latin typeface="+mj-lt"/>
              </a:rPr>
              <a:t>Stand 1-2 inches from a wall with hands up facing wall and go as fast as possible into the wall protecting yourself with your hands.  (Similar to sport coaches saying to run through the finish line.)  Ask if there were any injuries.  </a:t>
            </a:r>
          </a:p>
          <a:p>
            <a:r>
              <a:rPr lang="en-US" sz="2400" dirty="0">
                <a:latin typeface="+mj-lt"/>
              </a:rPr>
              <a:t>Step back one step and do the same, protecting self with the hands to prevent injury.  Discuss whether or not injury could occur from this distance and why.  </a:t>
            </a:r>
          </a:p>
          <a:p>
            <a:r>
              <a:rPr lang="en-US" sz="2400" dirty="0">
                <a:latin typeface="+mj-lt"/>
              </a:rPr>
              <a:t>Now step back five steps and ask what the results would be if you were to go through the finish line or wall from this distance.  DO NOT actually run into the wall from this distance nor have a student attempt this. </a:t>
            </a:r>
            <a:r>
              <a:rPr lang="en-US" sz="2400" dirty="0"/>
              <a:t> </a:t>
            </a:r>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15</a:t>
            </a:fld>
            <a:endParaRPr lang="en-US"/>
          </a:p>
        </p:txBody>
      </p:sp>
    </p:spTree>
    <p:extLst>
      <p:ext uri="{BB962C8B-B14F-4D97-AF65-F5344CB8AC3E}">
        <p14:creationId xmlns:p14="http://schemas.microsoft.com/office/powerpoint/2010/main" val="1877313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2137" y="307879"/>
            <a:ext cx="2934269" cy="1143000"/>
          </a:xfrm>
        </p:spPr>
        <p:txBody>
          <a:bodyPr>
            <a:noAutofit/>
          </a:bodyPr>
          <a:lstStyle/>
          <a:p>
            <a:pPr algn="l"/>
            <a:r>
              <a:rPr lang="en-US" dirty="0">
                <a:solidFill>
                  <a:srgbClr val="C00000"/>
                </a:solidFill>
                <a:latin typeface="+mj-lt"/>
              </a:rPr>
              <a:t>Check out this road …</a:t>
            </a:r>
          </a:p>
        </p:txBody>
      </p:sp>
      <p:sp>
        <p:nvSpPr>
          <p:cNvPr id="7" name="Content Placeholder 6"/>
          <p:cNvSpPr>
            <a:spLocks noGrp="1"/>
          </p:cNvSpPr>
          <p:nvPr>
            <p:ph idx="1"/>
          </p:nvPr>
        </p:nvSpPr>
        <p:spPr>
          <a:xfrm>
            <a:off x="313899" y="1788177"/>
            <a:ext cx="3278840" cy="4525963"/>
          </a:xfrm>
        </p:spPr>
        <p:txBody>
          <a:bodyPr>
            <a:normAutofit fontScale="92500"/>
          </a:bodyPr>
          <a:lstStyle/>
          <a:p>
            <a:pPr marL="0" indent="0">
              <a:buNone/>
            </a:pPr>
            <a:r>
              <a:rPr lang="en-US" dirty="0">
                <a:latin typeface="+mj-lt"/>
              </a:rPr>
              <a:t>Describe what you see:</a:t>
            </a:r>
          </a:p>
          <a:p>
            <a:pPr marL="514350" indent="-457200"/>
            <a:r>
              <a:rPr lang="en-US" dirty="0">
                <a:latin typeface="+mj-lt"/>
              </a:rPr>
              <a:t>Roadway design</a:t>
            </a:r>
          </a:p>
          <a:p>
            <a:pPr marL="514350" indent="-457200"/>
            <a:r>
              <a:rPr lang="en-US" dirty="0">
                <a:latin typeface="+mj-lt"/>
              </a:rPr>
              <a:t>Road surface conditions</a:t>
            </a:r>
          </a:p>
          <a:p>
            <a:pPr marL="514350" indent="-457200"/>
            <a:r>
              <a:rPr lang="en-US" dirty="0">
                <a:latin typeface="+mj-lt"/>
              </a:rPr>
              <a:t>Space for error</a:t>
            </a:r>
          </a:p>
          <a:p>
            <a:pPr marL="57150" indent="0">
              <a:buNone/>
            </a:pPr>
            <a:endParaRPr lang="en-US" dirty="0">
              <a:latin typeface="+mj-lt"/>
            </a:endParaRPr>
          </a:p>
          <a:p>
            <a:pPr marL="57150" indent="0">
              <a:buNone/>
            </a:pPr>
            <a:r>
              <a:rPr lang="en-US" sz="2200" b="1" dirty="0">
                <a:latin typeface="+mj-lt"/>
              </a:rPr>
              <a:t>As the driver, what decisions should you make?</a:t>
            </a:r>
          </a:p>
        </p:txBody>
      </p:sp>
      <p:sp>
        <p:nvSpPr>
          <p:cNvPr id="2" name="Slide Number Placeholder 1"/>
          <p:cNvSpPr>
            <a:spLocks noGrp="1"/>
          </p:cNvSpPr>
          <p:nvPr>
            <p:ph type="sldNum" sz="quarter" idx="12"/>
          </p:nvPr>
        </p:nvSpPr>
        <p:spPr>
          <a:xfrm>
            <a:off x="6553200" y="6356350"/>
            <a:ext cx="2133600" cy="365125"/>
          </a:xfrm>
        </p:spPr>
        <p:txBody>
          <a:bodyPr/>
          <a:lstStyle/>
          <a:p>
            <a:fld id="{477191CE-07A9-0A40-B6F6-CF0318B57CB9}" type="slidenum">
              <a:rPr lang="en-US" smtClean="0"/>
              <a:t>16</a:t>
            </a:fld>
            <a:endParaRPr lang="en-US"/>
          </a:p>
        </p:txBody>
      </p:sp>
      <p:pic>
        <p:nvPicPr>
          <p:cNvPr id="3" name="Picture 5" descr="Volvo Accident0017"/>
          <p:cNvPicPr>
            <a:picLocks noChangeAspect="1" noChangeArrowheads="1"/>
          </p:cNvPicPr>
          <p:nvPr/>
        </p:nvPicPr>
        <p:blipFill rotWithShape="1">
          <a:blip r:embed="rId3" cstate="print"/>
          <a:srcRect t="15937" b="7968"/>
          <a:stretch/>
        </p:blipFill>
        <p:spPr bwMode="auto">
          <a:xfrm>
            <a:off x="3894667" y="307879"/>
            <a:ext cx="5249333" cy="6006261"/>
          </a:xfrm>
          <a:prstGeom prst="rect">
            <a:avLst/>
          </a:prstGeom>
          <a:noFill/>
        </p:spPr>
      </p:pic>
    </p:spTree>
    <p:extLst>
      <p:ext uri="{BB962C8B-B14F-4D97-AF65-F5344CB8AC3E}">
        <p14:creationId xmlns:p14="http://schemas.microsoft.com/office/powerpoint/2010/main" val="4020904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7191CE-07A9-0A40-B6F6-CF0318B57CB9}" type="slidenum">
              <a:rPr lang="en-US" smtClean="0"/>
              <a:t>17</a:t>
            </a:fld>
            <a:endParaRPr lang="en-US"/>
          </a:p>
        </p:txBody>
      </p:sp>
      <p:pic>
        <p:nvPicPr>
          <p:cNvPr id="6" name="Picture 4" descr="Volvo Accident0012"/>
          <p:cNvPicPr>
            <a:picLocks noChangeAspect="1" noChangeArrowheads="1"/>
          </p:cNvPicPr>
          <p:nvPr/>
        </p:nvPicPr>
        <p:blipFill>
          <a:blip r:embed="rId3" cstate="print"/>
          <a:srcRect/>
          <a:stretch>
            <a:fillRect/>
          </a:stretch>
        </p:blipFill>
        <p:spPr bwMode="auto">
          <a:xfrm>
            <a:off x="-1" y="0"/>
            <a:ext cx="9144001" cy="6080168"/>
          </a:xfrm>
          <a:prstGeom prst="rect">
            <a:avLst/>
          </a:prstGeom>
          <a:noFill/>
        </p:spPr>
      </p:pic>
      <p:sp>
        <p:nvSpPr>
          <p:cNvPr id="9" name="TextBox 8"/>
          <p:cNvSpPr txBox="1"/>
          <p:nvPr/>
        </p:nvSpPr>
        <p:spPr>
          <a:xfrm>
            <a:off x="147935" y="5129858"/>
            <a:ext cx="8134406" cy="646331"/>
          </a:xfrm>
          <a:prstGeom prst="rect">
            <a:avLst/>
          </a:prstGeom>
          <a:solidFill>
            <a:schemeClr val="bg1">
              <a:lumMod val="95000"/>
              <a:alpha val="84000"/>
            </a:schemeClr>
          </a:solidFill>
        </p:spPr>
        <p:txBody>
          <a:bodyPr wrap="none" rtlCol="0">
            <a:spAutoFit/>
          </a:bodyPr>
          <a:lstStyle/>
          <a:p>
            <a:r>
              <a:rPr lang="en-US" b="1" dirty="0">
                <a:latin typeface="+mj-lt"/>
                <a:cs typeface="Arial" panose="020B0604020202020204" pitchFamily="34" charset="0"/>
              </a:rPr>
              <a:t>QUESTION:</a:t>
            </a:r>
            <a:br>
              <a:rPr lang="en-US" b="1" dirty="0">
                <a:latin typeface="+mj-lt"/>
                <a:cs typeface="Arial" panose="020B0604020202020204" pitchFamily="34" charset="0"/>
              </a:rPr>
            </a:br>
            <a:r>
              <a:rPr lang="en-US" b="1" dirty="0">
                <a:latin typeface="+mj-lt"/>
                <a:cs typeface="Arial" panose="020B0604020202020204" pitchFamily="34" charset="0"/>
              </a:rPr>
              <a:t>What would cause this 25-inch diameter high voltage power pole to break like this?</a:t>
            </a:r>
          </a:p>
        </p:txBody>
      </p:sp>
    </p:spTree>
    <p:extLst>
      <p:ext uri="{BB962C8B-B14F-4D97-AF65-F5344CB8AC3E}">
        <p14:creationId xmlns:p14="http://schemas.microsoft.com/office/powerpoint/2010/main" val="1946314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7191CE-07A9-0A40-B6F6-CF0318B57CB9}" type="slidenum">
              <a:rPr lang="en-US" smtClean="0"/>
              <a:t>18</a:t>
            </a:fld>
            <a:endParaRPr lang="en-US"/>
          </a:p>
        </p:txBody>
      </p:sp>
      <p:pic>
        <p:nvPicPr>
          <p:cNvPr id="3" name="Picture 2" descr="Wrecked Volv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703"/>
            <a:ext cx="9144000" cy="6079114"/>
          </a:xfrm>
          <a:prstGeom prst="rect">
            <a:avLst/>
          </a:prstGeom>
        </p:spPr>
      </p:pic>
      <p:sp>
        <p:nvSpPr>
          <p:cNvPr id="4" name="TextBox 3"/>
          <p:cNvSpPr txBox="1"/>
          <p:nvPr/>
        </p:nvSpPr>
        <p:spPr>
          <a:xfrm>
            <a:off x="457199" y="5126979"/>
            <a:ext cx="8243247" cy="646331"/>
          </a:xfrm>
          <a:prstGeom prst="rect">
            <a:avLst/>
          </a:prstGeom>
          <a:solidFill>
            <a:schemeClr val="bg1">
              <a:lumMod val="95000"/>
              <a:alpha val="84000"/>
            </a:schemeClr>
          </a:solidFill>
        </p:spPr>
        <p:txBody>
          <a:bodyPr wrap="square" rtlCol="0">
            <a:spAutoFit/>
          </a:bodyPr>
          <a:lstStyle/>
          <a:p>
            <a:r>
              <a:rPr lang="en-US" b="1" dirty="0">
                <a:latin typeface="+mj-lt"/>
                <a:cs typeface="Arial" panose="020B0604020202020204" pitchFamily="34" charset="0"/>
              </a:rPr>
              <a:t>ANSWER:</a:t>
            </a:r>
          </a:p>
          <a:p>
            <a:r>
              <a:rPr lang="en-US" b="1" dirty="0">
                <a:latin typeface="+mj-lt"/>
                <a:cs typeface="Arial" panose="020B0604020202020204" pitchFamily="34" charset="0"/>
              </a:rPr>
              <a:t>This Volvo traveling at 100mph when it lost control and struck the power pole!</a:t>
            </a:r>
          </a:p>
        </p:txBody>
      </p:sp>
    </p:spTree>
    <p:extLst>
      <p:ext uri="{BB962C8B-B14F-4D97-AF65-F5344CB8AC3E}">
        <p14:creationId xmlns:p14="http://schemas.microsoft.com/office/powerpoint/2010/main" val="3736474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0013"/>
          </a:xfrm>
        </p:spPr>
        <p:txBody>
          <a:bodyPr>
            <a:normAutofit/>
          </a:bodyPr>
          <a:lstStyle/>
          <a:p>
            <a:r>
              <a:rPr lang="en-US" sz="4000" dirty="0">
                <a:latin typeface="+mj-lt"/>
              </a:rPr>
              <a:t>That’s </a:t>
            </a:r>
            <a:r>
              <a:rPr lang="en-US" dirty="0">
                <a:latin typeface="+mj-lt"/>
              </a:rPr>
              <a:t>w</a:t>
            </a:r>
            <a:r>
              <a:rPr lang="en-US" sz="4000" dirty="0">
                <a:latin typeface="+mj-lt"/>
              </a:rPr>
              <a:t>hy speed </a:t>
            </a:r>
            <a:r>
              <a:rPr lang="en-US" dirty="0">
                <a:latin typeface="+mj-lt"/>
              </a:rPr>
              <a:t>k</a:t>
            </a:r>
            <a:r>
              <a:rPr lang="en-US" sz="4000" dirty="0">
                <a:latin typeface="+mj-lt"/>
              </a:rPr>
              <a:t>ills!  </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19</a:t>
            </a:fld>
            <a:endParaRPr lang="en-US"/>
          </a:p>
        </p:txBody>
      </p:sp>
      <p:pic>
        <p:nvPicPr>
          <p:cNvPr id="5" name="Picture 4" descr="dreamstime_m_24180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714" y="1350266"/>
            <a:ext cx="7366000" cy="4910667"/>
          </a:xfrm>
          <a:prstGeom prst="rect">
            <a:avLst/>
          </a:prstGeom>
        </p:spPr>
      </p:pic>
    </p:spTree>
    <p:extLst>
      <p:ext uri="{BB962C8B-B14F-4D97-AF65-F5344CB8AC3E}">
        <p14:creationId xmlns:p14="http://schemas.microsoft.com/office/powerpoint/2010/main" val="754490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000" dirty="0">
                <a:solidFill>
                  <a:srgbClr val="C00000"/>
                </a:solidFill>
                <a:latin typeface="+mj-lt"/>
              </a:rPr>
              <a:t>Natural Laws Objectives</a:t>
            </a:r>
          </a:p>
        </p:txBody>
      </p:sp>
      <p:sp>
        <p:nvSpPr>
          <p:cNvPr id="6" name="Content Placeholder 5"/>
          <p:cNvSpPr>
            <a:spLocks noGrp="1"/>
          </p:cNvSpPr>
          <p:nvPr>
            <p:ph idx="1"/>
          </p:nvPr>
        </p:nvSpPr>
        <p:spPr>
          <a:xfrm>
            <a:off x="1214650" y="1409131"/>
            <a:ext cx="7219666" cy="4800600"/>
          </a:xfrm>
        </p:spPr>
        <p:txBody>
          <a:bodyPr>
            <a:noAutofit/>
          </a:bodyPr>
          <a:lstStyle/>
          <a:p>
            <a:pPr>
              <a:spcBef>
                <a:spcPts val="1800"/>
              </a:spcBef>
            </a:pPr>
            <a:r>
              <a:rPr lang="en-US" sz="2400" dirty="0">
                <a:latin typeface="+mj-lt"/>
              </a:rPr>
              <a:t>Understand the physical laws and concepts that govern driving.</a:t>
            </a:r>
          </a:p>
          <a:p>
            <a:pPr>
              <a:spcBef>
                <a:spcPts val="1800"/>
              </a:spcBef>
            </a:pPr>
            <a:r>
              <a:rPr lang="en-US" sz="2400" dirty="0">
                <a:latin typeface="+mj-lt"/>
              </a:rPr>
              <a:t>Understand and apply the concepts of Kinetic Energy.</a:t>
            </a:r>
          </a:p>
          <a:p>
            <a:pPr>
              <a:spcBef>
                <a:spcPts val="1800"/>
              </a:spcBef>
            </a:pPr>
            <a:r>
              <a:rPr lang="en-US" sz="2400" dirty="0">
                <a:latin typeface="+mj-lt"/>
              </a:rPr>
              <a:t>Understand the relationship between friction and traction.</a:t>
            </a:r>
          </a:p>
          <a:p>
            <a:pPr>
              <a:spcBef>
                <a:spcPts val="1800"/>
              </a:spcBef>
            </a:pPr>
            <a:r>
              <a:rPr lang="en-US" sz="2400" dirty="0">
                <a:latin typeface="+mj-lt"/>
              </a:rPr>
              <a:t>Calculate vehicle momentum and understand the relationship of vehicle mass, vehicle speed and their effects on vehicle crashes.</a:t>
            </a:r>
          </a:p>
          <a:p>
            <a:pPr>
              <a:spcBef>
                <a:spcPts val="1800"/>
              </a:spcBef>
            </a:pPr>
            <a:r>
              <a:rPr lang="en-US" sz="2400" dirty="0">
                <a:latin typeface="+mj-lt"/>
              </a:rPr>
              <a:t>Use your skills to manage natural laws.</a:t>
            </a:r>
          </a:p>
          <a:p>
            <a:pPr marL="0" indent="0">
              <a:spcBef>
                <a:spcPts val="1200"/>
              </a:spcBef>
              <a:buNone/>
            </a:pPr>
            <a:endParaRPr lang="en-US" sz="2800" dirty="0"/>
          </a:p>
        </p:txBody>
      </p:sp>
      <p:sp>
        <p:nvSpPr>
          <p:cNvPr id="4" name="Slide Number Placeholder 3"/>
          <p:cNvSpPr>
            <a:spLocks noGrp="1"/>
          </p:cNvSpPr>
          <p:nvPr>
            <p:ph type="sldNum" sz="quarter" idx="12"/>
          </p:nvPr>
        </p:nvSpPr>
        <p:spPr/>
        <p:txBody>
          <a:bodyPr/>
          <a:lstStyle/>
          <a:p>
            <a:fld id="{477191CE-07A9-0A40-B6F6-CF0318B57CB9}" type="slidenum">
              <a:rPr lang="en-US" smtClean="0"/>
              <a:t>2</a:t>
            </a:fld>
            <a:endParaRPr lang="en-US"/>
          </a:p>
        </p:txBody>
      </p:sp>
    </p:spTree>
    <p:extLst>
      <p:ext uri="{BB962C8B-B14F-4D97-AF65-F5344CB8AC3E}">
        <p14:creationId xmlns:p14="http://schemas.microsoft.com/office/powerpoint/2010/main" val="445249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8" name="Text Box 16"/>
          <p:cNvSpPr txBox="1">
            <a:spLocks noChangeArrowheads="1"/>
          </p:cNvSpPr>
          <p:nvPr/>
        </p:nvSpPr>
        <p:spPr bwMode="auto">
          <a:xfrm>
            <a:off x="1195388" y="4300538"/>
            <a:ext cx="1066800" cy="457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800" b="1">
                <a:latin typeface="Arial Narrow" charset="0"/>
              </a:rPr>
              <a:t>Pitch </a:t>
            </a:r>
          </a:p>
        </p:txBody>
      </p:sp>
      <p:sp>
        <p:nvSpPr>
          <p:cNvPr id="8194" name="Rectangle 2"/>
          <p:cNvSpPr>
            <a:spLocks noChangeArrowheads="1"/>
          </p:cNvSpPr>
          <p:nvPr/>
        </p:nvSpPr>
        <p:spPr bwMode="auto">
          <a:xfrm>
            <a:off x="0" y="381000"/>
            <a:ext cx="9144000" cy="129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lnSpc>
                <a:spcPct val="70000"/>
              </a:lnSpc>
              <a:spcBef>
                <a:spcPct val="50000"/>
              </a:spcBef>
              <a:buClr>
                <a:schemeClr val="accent2"/>
              </a:buClr>
              <a:buFont typeface="Monotype Sorts" charset="0"/>
              <a:buNone/>
            </a:pPr>
            <a:r>
              <a:rPr kumimoji="1" lang="en-US" sz="4000" dirty="0">
                <a:latin typeface="+mj-lt"/>
                <a:cs typeface="Arial" panose="020B0604020202020204" pitchFamily="34" charset="0"/>
              </a:rPr>
              <a:t>Remember Vehicle Balance </a:t>
            </a:r>
          </a:p>
          <a:p>
            <a:pPr algn="ctr" eaLnBrk="0" hangingPunct="0">
              <a:lnSpc>
                <a:spcPct val="70000"/>
              </a:lnSpc>
              <a:spcBef>
                <a:spcPct val="50000"/>
              </a:spcBef>
              <a:buClr>
                <a:schemeClr val="accent2"/>
              </a:buClr>
              <a:buFont typeface="Monotype Sorts" charset="0"/>
              <a:buNone/>
            </a:pPr>
            <a:r>
              <a:rPr kumimoji="1" lang="en-US" sz="4000" dirty="0">
                <a:latin typeface="+mj-lt"/>
                <a:cs typeface="Arial" panose="020B0604020202020204" pitchFamily="34" charset="0"/>
              </a:rPr>
              <a:t>PITCH, ROLL, YAW?</a:t>
            </a:r>
          </a:p>
        </p:txBody>
      </p:sp>
      <p:pic>
        <p:nvPicPr>
          <p:cNvPr id="8198" name="Picture 6" descr="TAURU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124200"/>
            <a:ext cx="3571875" cy="1928813"/>
          </a:xfrm>
          <a:prstGeom prst="rect">
            <a:avLst/>
          </a:prstGeom>
          <a:noFill/>
          <a:extLst>
            <a:ext uri="{909E8E84-426E-40DD-AFC4-6F175D3DCCD1}">
              <a14:hiddenFill xmlns:a14="http://schemas.microsoft.com/office/drawing/2010/main">
                <a:solidFill>
                  <a:srgbClr val="FFFFFF"/>
                </a:solidFill>
              </a14:hiddenFill>
            </a:ext>
          </a:extLst>
        </p:spPr>
      </p:pic>
      <p:sp>
        <p:nvSpPr>
          <p:cNvPr id="8201" name="Oval 9"/>
          <p:cNvSpPr>
            <a:spLocks noChangeArrowheads="1"/>
          </p:cNvSpPr>
          <p:nvPr/>
        </p:nvSpPr>
        <p:spPr bwMode="auto">
          <a:xfrm>
            <a:off x="6681788" y="3005138"/>
            <a:ext cx="630237" cy="682625"/>
          </a:xfrm>
          <a:prstGeom prst="ellipse">
            <a:avLst/>
          </a:prstGeom>
          <a:solidFill>
            <a:srgbClr val="FF0000"/>
          </a:solidFill>
          <a:ln w="9525">
            <a:solidFill>
              <a:srgbClr val="000000"/>
            </a:solidFill>
            <a:round/>
            <a:headEnd/>
            <a:tailEnd/>
          </a:ln>
        </p:spPr>
        <p:txBody>
          <a:bodyPr/>
          <a:lstStyle/>
          <a:p>
            <a:endParaRPr lang="en-US"/>
          </a:p>
        </p:txBody>
      </p:sp>
      <p:sp>
        <p:nvSpPr>
          <p:cNvPr id="8202" name="Line 10"/>
          <p:cNvSpPr>
            <a:spLocks noChangeShapeType="1"/>
          </p:cNvSpPr>
          <p:nvPr/>
        </p:nvSpPr>
        <p:spPr bwMode="auto">
          <a:xfrm flipV="1">
            <a:off x="2490788" y="3998913"/>
            <a:ext cx="1933575" cy="530225"/>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3" name="Oval 11"/>
          <p:cNvSpPr>
            <a:spLocks noChangeArrowheads="1"/>
          </p:cNvSpPr>
          <p:nvPr/>
        </p:nvSpPr>
        <p:spPr bwMode="auto">
          <a:xfrm>
            <a:off x="2033588" y="4224338"/>
            <a:ext cx="631825" cy="682625"/>
          </a:xfrm>
          <a:prstGeom prst="ellipse">
            <a:avLst/>
          </a:prstGeom>
          <a:solidFill>
            <a:srgbClr val="FF0000"/>
          </a:solidFill>
          <a:ln w="9525">
            <a:solidFill>
              <a:srgbClr val="000000"/>
            </a:solidFill>
            <a:round/>
            <a:headEnd/>
            <a:tailEnd/>
          </a:ln>
        </p:spPr>
        <p:txBody>
          <a:bodyPr/>
          <a:lstStyle/>
          <a:p>
            <a:endParaRPr lang="en-US"/>
          </a:p>
        </p:txBody>
      </p:sp>
      <p:sp>
        <p:nvSpPr>
          <p:cNvPr id="8204" name="Line 12"/>
          <p:cNvSpPr>
            <a:spLocks noChangeShapeType="1"/>
          </p:cNvSpPr>
          <p:nvPr/>
        </p:nvSpPr>
        <p:spPr bwMode="auto">
          <a:xfrm flipV="1">
            <a:off x="5292725" y="3336925"/>
            <a:ext cx="1684338" cy="455613"/>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07" name="Oval 15"/>
          <p:cNvSpPr>
            <a:spLocks noChangeArrowheads="1"/>
          </p:cNvSpPr>
          <p:nvPr/>
        </p:nvSpPr>
        <p:spPr bwMode="auto">
          <a:xfrm>
            <a:off x="2109788" y="3386138"/>
            <a:ext cx="565150" cy="585787"/>
          </a:xfrm>
          <a:prstGeom prst="ellipse">
            <a:avLst/>
          </a:prstGeom>
          <a:solidFill>
            <a:srgbClr val="FF0000"/>
          </a:solidFill>
          <a:ln w="9525">
            <a:solidFill>
              <a:srgbClr val="000000"/>
            </a:solidFill>
            <a:round/>
            <a:headEnd/>
            <a:tailEnd/>
          </a:ln>
        </p:spPr>
        <p:txBody>
          <a:bodyPr/>
          <a:lstStyle/>
          <a:p>
            <a:endParaRPr lang="en-US"/>
          </a:p>
        </p:txBody>
      </p:sp>
      <p:sp>
        <p:nvSpPr>
          <p:cNvPr id="8209" name="Oval 17"/>
          <p:cNvSpPr>
            <a:spLocks noChangeArrowheads="1"/>
          </p:cNvSpPr>
          <p:nvPr/>
        </p:nvSpPr>
        <p:spPr bwMode="auto">
          <a:xfrm>
            <a:off x="8053388" y="4300538"/>
            <a:ext cx="238125" cy="661987"/>
          </a:xfrm>
          <a:prstGeom prst="ellipse">
            <a:avLst/>
          </a:prstGeom>
          <a:solidFill>
            <a:srgbClr val="FF0000"/>
          </a:solidFill>
          <a:ln w="9525">
            <a:solidFill>
              <a:srgbClr val="000000"/>
            </a:solidFill>
            <a:round/>
            <a:headEnd/>
            <a:tailEnd/>
          </a:ln>
        </p:spPr>
        <p:txBody>
          <a:bodyPr/>
          <a:lstStyle/>
          <a:p>
            <a:endParaRPr lang="en-US"/>
          </a:p>
        </p:txBody>
      </p:sp>
      <p:sp>
        <p:nvSpPr>
          <p:cNvPr id="8210" name="Line 18"/>
          <p:cNvSpPr>
            <a:spLocks noChangeShapeType="1"/>
          </p:cNvSpPr>
          <p:nvPr/>
        </p:nvSpPr>
        <p:spPr bwMode="auto">
          <a:xfrm flipH="1" flipV="1">
            <a:off x="6376988" y="4319588"/>
            <a:ext cx="1676400" cy="27146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12" name="Text Box 20"/>
          <p:cNvSpPr txBox="1">
            <a:spLocks noChangeArrowheads="1"/>
          </p:cNvSpPr>
          <p:nvPr/>
        </p:nvSpPr>
        <p:spPr bwMode="auto">
          <a:xfrm>
            <a:off x="4395788" y="2166938"/>
            <a:ext cx="1173162" cy="625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3200" b="1">
                <a:latin typeface="Arial Narrow" charset="0"/>
              </a:rPr>
              <a:t>Yaw</a:t>
            </a:r>
            <a:r>
              <a:rPr lang="en-US" sz="3200" b="1"/>
              <a:t> </a:t>
            </a:r>
          </a:p>
        </p:txBody>
      </p:sp>
      <p:sp>
        <p:nvSpPr>
          <p:cNvPr id="8196" name="Text Box 4"/>
          <p:cNvSpPr txBox="1">
            <a:spLocks noChangeArrowheads="1"/>
          </p:cNvSpPr>
          <p:nvPr/>
        </p:nvSpPr>
        <p:spPr bwMode="auto">
          <a:xfrm>
            <a:off x="6148388" y="4529138"/>
            <a:ext cx="83820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spcBef>
                <a:spcPts val="500"/>
              </a:spcBef>
              <a:spcAft>
                <a:spcPts val="500"/>
              </a:spcAft>
            </a:pPr>
            <a:r>
              <a:rPr lang="en-US" sz="2800" b="1" dirty="0">
                <a:latin typeface="Arial Narrow" charset="0"/>
              </a:rPr>
              <a:t>Roll </a:t>
            </a:r>
          </a:p>
        </p:txBody>
      </p:sp>
      <p:sp>
        <p:nvSpPr>
          <p:cNvPr id="8239" name="AutoShape 47"/>
          <p:cNvSpPr>
            <a:spLocks noChangeArrowheads="1"/>
          </p:cNvSpPr>
          <p:nvPr/>
        </p:nvSpPr>
        <p:spPr bwMode="auto">
          <a:xfrm>
            <a:off x="3557588" y="2395538"/>
            <a:ext cx="838200" cy="685800"/>
          </a:xfrm>
          <a:prstGeom prst="curvedRightArrow">
            <a:avLst>
              <a:gd name="adj1" fmla="val 20000"/>
              <a:gd name="adj2" fmla="val 40000"/>
              <a:gd name="adj3" fmla="val 4074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0" name="AutoShape 48"/>
          <p:cNvSpPr>
            <a:spLocks noChangeArrowheads="1"/>
          </p:cNvSpPr>
          <p:nvPr/>
        </p:nvSpPr>
        <p:spPr bwMode="auto">
          <a:xfrm rot="-10076014">
            <a:off x="6834188" y="4452938"/>
            <a:ext cx="914400" cy="457200"/>
          </a:xfrm>
          <a:prstGeom prst="curvedDownArrow">
            <a:avLst>
              <a:gd name="adj1" fmla="val 40000"/>
              <a:gd name="adj2" fmla="val 80000"/>
              <a:gd name="adj3"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1" name="AutoShape 49"/>
          <p:cNvSpPr>
            <a:spLocks noChangeArrowheads="1"/>
          </p:cNvSpPr>
          <p:nvPr/>
        </p:nvSpPr>
        <p:spPr bwMode="auto">
          <a:xfrm>
            <a:off x="2185988" y="4071938"/>
            <a:ext cx="381000" cy="457200"/>
          </a:xfrm>
          <a:prstGeom prst="upArrow">
            <a:avLst>
              <a:gd name="adj1" fmla="val 50000"/>
              <a:gd name="adj2" fmla="val 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2" name="AutoShape 50"/>
          <p:cNvSpPr>
            <a:spLocks noChangeArrowheads="1"/>
          </p:cNvSpPr>
          <p:nvPr/>
        </p:nvSpPr>
        <p:spPr bwMode="auto">
          <a:xfrm>
            <a:off x="2185988" y="4605338"/>
            <a:ext cx="381000" cy="457200"/>
          </a:xfrm>
          <a:prstGeom prst="downArrow">
            <a:avLst>
              <a:gd name="adj1" fmla="val 50000"/>
              <a:gd name="adj2" fmla="val 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7" name="AutoShape 55"/>
          <p:cNvSpPr>
            <a:spLocks noChangeArrowheads="1"/>
          </p:cNvSpPr>
          <p:nvPr/>
        </p:nvSpPr>
        <p:spPr bwMode="auto">
          <a:xfrm rot="10800000" flipV="1">
            <a:off x="4395788" y="2700338"/>
            <a:ext cx="838200" cy="685800"/>
          </a:xfrm>
          <a:prstGeom prst="curvedRightArrow">
            <a:avLst>
              <a:gd name="adj1" fmla="val 20000"/>
              <a:gd name="adj2" fmla="val 40000"/>
              <a:gd name="adj3" fmla="val 4074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48" name="AutoShape 56"/>
          <p:cNvSpPr>
            <a:spLocks noChangeArrowheads="1"/>
          </p:cNvSpPr>
          <p:nvPr/>
        </p:nvSpPr>
        <p:spPr bwMode="auto">
          <a:xfrm rot="92813" flipH="1">
            <a:off x="6529388" y="4071938"/>
            <a:ext cx="838200" cy="685800"/>
          </a:xfrm>
          <a:custGeom>
            <a:avLst/>
            <a:gdLst>
              <a:gd name="G0" fmla="+- 0 0 0"/>
              <a:gd name="G1" fmla="+- -11796480 0 0"/>
              <a:gd name="G2" fmla="+- 0 0 -11796480"/>
              <a:gd name="G3" fmla="+- 10800 0 0"/>
              <a:gd name="G4" fmla="+- 0 0 0"/>
              <a:gd name="T0" fmla="*/ 360 256 1"/>
              <a:gd name="T1" fmla="*/ 0 256 1"/>
              <a:gd name="G5" fmla="+- G2 T0 T1"/>
              <a:gd name="G6" fmla="?: G2 G2 G5"/>
              <a:gd name="G7" fmla="+- 0 0 G6"/>
              <a:gd name="G8" fmla="+- 5400 0 0"/>
              <a:gd name="G9" fmla="+- 0 0 -11796480"/>
              <a:gd name="G10" fmla="+- 5400 0 2700"/>
              <a:gd name="G11" fmla="cos G10 0"/>
              <a:gd name="G12" fmla="sin G10 0"/>
              <a:gd name="G13" fmla="cos 13500 0"/>
              <a:gd name="G14" fmla="sin 13500 0"/>
              <a:gd name="G15" fmla="+- G11 10800 0"/>
              <a:gd name="G16" fmla="+- G12 10800 0"/>
              <a:gd name="G17" fmla="+- G13 10800 0"/>
              <a:gd name="G18" fmla="+- G14 10800 0"/>
              <a:gd name="G19" fmla="*/ 5400 1 2"/>
              <a:gd name="G20" fmla="+- G19 5400 0"/>
              <a:gd name="G21" fmla="cos G20 0"/>
              <a:gd name="G22" fmla="sin G20 0"/>
              <a:gd name="G23" fmla="+- G21 10800 0"/>
              <a:gd name="G24" fmla="+- G12 G23 G22"/>
              <a:gd name="G25" fmla="+- G22 G23 G11"/>
              <a:gd name="G26" fmla="cos 10800 0"/>
              <a:gd name="G27" fmla="sin 10800 0"/>
              <a:gd name="G28" fmla="cos 5400 0"/>
              <a:gd name="G29" fmla="sin 5400 0"/>
              <a:gd name="G30" fmla="+- G26 10800 0"/>
              <a:gd name="G31" fmla="+- G27 10800 0"/>
              <a:gd name="G32" fmla="+- G28 10800 0"/>
              <a:gd name="G33" fmla="+- G29 10800 0"/>
              <a:gd name="G34" fmla="+- G19 5400 0"/>
              <a:gd name="G35" fmla="cos G34 -11796480"/>
              <a:gd name="G36" fmla="sin G34 -11796480"/>
              <a:gd name="G37" fmla="+/ -11796480 0 2"/>
              <a:gd name="T2" fmla="*/ 180 256 1"/>
              <a:gd name="T3" fmla="*/ 0 256 1"/>
              <a:gd name="G38" fmla="+- G37 T2 T3"/>
              <a:gd name="G39" fmla="?: G2 G37 G38"/>
              <a:gd name="G40" fmla="cos 10800 G39"/>
              <a:gd name="G41" fmla="sin 10800 G39"/>
              <a:gd name="G42" fmla="cos 5400 G39"/>
              <a:gd name="G43" fmla="sin 5400 G39"/>
              <a:gd name="G44" fmla="+- G40 10800 0"/>
              <a:gd name="G45" fmla="+- G41 10800 0"/>
              <a:gd name="G46" fmla="+- G42 10800 0"/>
              <a:gd name="G47" fmla="+- G43 10800 0"/>
              <a:gd name="G48" fmla="+- G35 10800 0"/>
              <a:gd name="G49" fmla="+- G36 10800 0"/>
              <a:gd name="T4" fmla="*/ 10800 w 21600"/>
              <a:gd name="T5" fmla="*/ -1 h 21600"/>
              <a:gd name="T6" fmla="*/ 2699 w 21600"/>
              <a:gd name="T7" fmla="*/ 10799 h 21600"/>
              <a:gd name="T8" fmla="*/ 10800 w 21600"/>
              <a:gd name="T9" fmla="*/ 5399 h 21600"/>
              <a:gd name="T10" fmla="*/ 24300 w 21600"/>
              <a:gd name="T11" fmla="*/ 10800 h 21600"/>
              <a:gd name="T12" fmla="*/ 18900 w 21600"/>
              <a:gd name="T13" fmla="*/ 16200 h 21600"/>
              <a:gd name="T14" fmla="*/ 13500 w 21600"/>
              <a:gd name="T15" fmla="*/ 1080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6200" y="10800"/>
                </a:moveTo>
                <a:cubicBezTo>
                  <a:pt x="16200" y="7817"/>
                  <a:pt x="13782" y="5400"/>
                  <a:pt x="10800" y="5400"/>
                </a:cubicBezTo>
                <a:cubicBezTo>
                  <a:pt x="7817" y="5400"/>
                  <a:pt x="5400" y="7817"/>
                  <a:pt x="5400" y="10800"/>
                </a:cubicBezTo>
                <a:lnTo>
                  <a:pt x="-1" y="10799"/>
                </a:ln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15" name="Line 23"/>
          <p:cNvSpPr>
            <a:spLocks noChangeShapeType="1"/>
          </p:cNvSpPr>
          <p:nvPr/>
        </p:nvSpPr>
        <p:spPr bwMode="auto">
          <a:xfrm flipH="1">
            <a:off x="4395788" y="2243138"/>
            <a:ext cx="0" cy="129540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251" name="Group 59"/>
          <p:cNvGrpSpPr>
            <a:grpSpLocks/>
          </p:cNvGrpSpPr>
          <p:nvPr/>
        </p:nvGrpSpPr>
        <p:grpSpPr bwMode="auto">
          <a:xfrm>
            <a:off x="4090988" y="4529138"/>
            <a:ext cx="585787" cy="822325"/>
            <a:chOff x="2736" y="2352"/>
            <a:chExt cx="369" cy="518"/>
          </a:xfrm>
        </p:grpSpPr>
        <p:sp>
          <p:nvSpPr>
            <p:cNvPr id="8214" name="Oval 22"/>
            <p:cNvSpPr>
              <a:spLocks noChangeArrowheads="1"/>
            </p:cNvSpPr>
            <p:nvPr/>
          </p:nvSpPr>
          <p:spPr bwMode="auto">
            <a:xfrm>
              <a:off x="2736" y="2736"/>
              <a:ext cx="369" cy="134"/>
            </a:xfrm>
            <a:prstGeom prst="ellipse">
              <a:avLst/>
            </a:prstGeom>
            <a:solidFill>
              <a:srgbClr val="FF0000"/>
            </a:solidFill>
            <a:ln w="9525">
              <a:solidFill>
                <a:srgbClr val="000000"/>
              </a:solidFill>
              <a:round/>
              <a:headEnd/>
              <a:tailEnd/>
            </a:ln>
          </p:spPr>
          <p:txBody>
            <a:bodyPr/>
            <a:lstStyle/>
            <a:p>
              <a:endParaRPr lang="en-US"/>
            </a:p>
          </p:txBody>
        </p:sp>
        <p:sp>
          <p:nvSpPr>
            <p:cNvPr id="8250" name="Line 58"/>
            <p:cNvSpPr>
              <a:spLocks noChangeShapeType="1"/>
            </p:cNvSpPr>
            <p:nvPr/>
          </p:nvSpPr>
          <p:spPr bwMode="auto">
            <a:xfrm flipH="1">
              <a:off x="2928" y="2352"/>
              <a:ext cx="0" cy="48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245" name="Oval 53"/>
          <p:cNvSpPr>
            <a:spLocks noChangeArrowheads="1"/>
          </p:cNvSpPr>
          <p:nvPr/>
        </p:nvSpPr>
        <p:spPr bwMode="auto">
          <a:xfrm>
            <a:off x="4090988" y="2090738"/>
            <a:ext cx="585787" cy="212725"/>
          </a:xfrm>
          <a:prstGeom prst="ellipse">
            <a:avLst/>
          </a:prstGeom>
          <a:solidFill>
            <a:srgbClr val="FF0000"/>
          </a:solidFill>
          <a:ln w="9525">
            <a:solidFill>
              <a:srgbClr val="000000"/>
            </a:solidFill>
            <a:round/>
            <a:headEnd/>
            <a:tailEnd/>
          </a:ln>
        </p:spPr>
        <p:txBody>
          <a:bodyPr/>
          <a:lstStyle/>
          <a:p>
            <a:endParaRPr lang="en-US"/>
          </a:p>
        </p:txBody>
      </p:sp>
      <p:sp>
        <p:nvSpPr>
          <p:cNvPr id="8252" name="Line 60"/>
          <p:cNvSpPr>
            <a:spLocks noChangeShapeType="1"/>
          </p:cNvSpPr>
          <p:nvPr/>
        </p:nvSpPr>
        <p:spPr bwMode="auto">
          <a:xfrm flipH="1" flipV="1">
            <a:off x="2490788" y="3690938"/>
            <a:ext cx="685800" cy="112712"/>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Slide Number Placeholder 1"/>
          <p:cNvSpPr>
            <a:spLocks noGrp="1"/>
          </p:cNvSpPr>
          <p:nvPr>
            <p:ph type="sldNum" sz="quarter" idx="12"/>
          </p:nvPr>
        </p:nvSpPr>
        <p:spPr/>
        <p:txBody>
          <a:bodyPr/>
          <a:lstStyle/>
          <a:p>
            <a:fld id="{477191CE-07A9-0A40-B6F6-CF0318B57CB9}" type="slidenum">
              <a:rPr lang="en-US" smtClean="0"/>
              <a:t>20</a:t>
            </a:fld>
            <a:endParaRPr lang="en-US"/>
          </a:p>
        </p:txBody>
      </p:sp>
    </p:spTree>
    <p:extLst>
      <p:ext uri="{BB962C8B-B14F-4D97-AF65-F5344CB8AC3E}">
        <p14:creationId xmlns:p14="http://schemas.microsoft.com/office/powerpoint/2010/main" val="13100179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Pitch</a:t>
            </a:r>
          </a:p>
        </p:txBody>
      </p:sp>
      <p:sp>
        <p:nvSpPr>
          <p:cNvPr id="3" name="Slide Number Placeholder 2"/>
          <p:cNvSpPr>
            <a:spLocks noGrp="1"/>
          </p:cNvSpPr>
          <p:nvPr>
            <p:ph type="sldNum" sz="quarter" idx="12"/>
          </p:nvPr>
        </p:nvSpPr>
        <p:spPr/>
        <p:txBody>
          <a:bodyPr/>
          <a:lstStyle/>
          <a:p>
            <a:fld id="{477191CE-07A9-0A40-B6F6-CF0318B57CB9}" type="slidenum">
              <a:rPr lang="en-US" smtClean="0"/>
              <a:t>21</a:t>
            </a:fld>
            <a:endParaRPr lang="en-US"/>
          </a:p>
        </p:txBody>
      </p:sp>
      <p:pic>
        <p:nvPicPr>
          <p:cNvPr id="4" name="Picture 3" descr="Kia_Ceed_Sid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9931"/>
            <a:ext cx="9144000" cy="5143500"/>
          </a:xfrm>
          <a:prstGeom prst="rect">
            <a:avLst/>
          </a:prstGeom>
        </p:spPr>
      </p:pic>
    </p:spTree>
    <p:extLst>
      <p:ext uri="{BB962C8B-B14F-4D97-AF65-F5344CB8AC3E}">
        <p14:creationId xmlns:p14="http://schemas.microsoft.com/office/powerpoint/2010/main" val="289120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500" fill="hold">
                                          <p:stCondLst>
                                            <p:cond delay="0"/>
                                          </p:stCondLst>
                                        </p:cTn>
                                        <p:tgtEl>
                                          <p:spTgt spid="4"/>
                                        </p:tgtEl>
                                        <p:attrNameLst>
                                          <p:attrName>r</p:attrName>
                                        </p:attrNameLst>
                                      </p:cBhvr>
                                    </p:animRot>
                                    <p:animRot by="-240000">
                                      <p:cBhvr>
                                        <p:cTn id="7" dur="1000" fill="hold">
                                          <p:stCondLst>
                                            <p:cond delay="1000"/>
                                          </p:stCondLst>
                                        </p:cTn>
                                        <p:tgtEl>
                                          <p:spTgt spid="4"/>
                                        </p:tgtEl>
                                        <p:attrNameLst>
                                          <p:attrName>r</p:attrName>
                                        </p:attrNameLst>
                                      </p:cBhvr>
                                    </p:animRot>
                                    <p:animRot by="240000">
                                      <p:cBhvr>
                                        <p:cTn id="8" dur="1000" fill="hold">
                                          <p:stCondLst>
                                            <p:cond delay="2000"/>
                                          </p:stCondLst>
                                        </p:cTn>
                                        <p:tgtEl>
                                          <p:spTgt spid="4"/>
                                        </p:tgtEl>
                                        <p:attrNameLst>
                                          <p:attrName>r</p:attrName>
                                        </p:attrNameLst>
                                      </p:cBhvr>
                                    </p:animRot>
                                    <p:animRot by="-240000">
                                      <p:cBhvr>
                                        <p:cTn id="9" dur="1000" fill="hold">
                                          <p:stCondLst>
                                            <p:cond delay="3000"/>
                                          </p:stCondLst>
                                        </p:cTn>
                                        <p:tgtEl>
                                          <p:spTgt spid="4"/>
                                        </p:tgtEl>
                                        <p:attrNameLst>
                                          <p:attrName>r</p:attrName>
                                        </p:attrNameLst>
                                      </p:cBhvr>
                                    </p:animRot>
                                    <p:animRot by="120000">
                                      <p:cBhvr>
                                        <p:cTn id="10" dur="1000" fill="hold">
                                          <p:stCondLst>
                                            <p:cond delay="4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Student Activity 2: Pitch</a:t>
            </a:r>
          </a:p>
        </p:txBody>
      </p:sp>
      <p:sp>
        <p:nvSpPr>
          <p:cNvPr id="4" name="Content Placeholder 3"/>
          <p:cNvSpPr>
            <a:spLocks noGrp="1"/>
          </p:cNvSpPr>
          <p:nvPr>
            <p:ph idx="1"/>
          </p:nvPr>
        </p:nvSpPr>
        <p:spPr>
          <a:xfrm>
            <a:off x="1064525" y="1600200"/>
            <a:ext cx="7096836" cy="4525963"/>
          </a:xfrm>
        </p:spPr>
        <p:txBody>
          <a:bodyPr>
            <a:normAutofit/>
          </a:bodyPr>
          <a:lstStyle/>
          <a:p>
            <a:pPr>
              <a:spcBef>
                <a:spcPts val="0"/>
              </a:spcBef>
              <a:spcAft>
                <a:spcPts val="1200"/>
              </a:spcAft>
            </a:pPr>
            <a:r>
              <a:rPr lang="en-US" sz="2800" dirty="0">
                <a:latin typeface="+mj-lt"/>
              </a:rPr>
              <a:t>Stand up.</a:t>
            </a:r>
          </a:p>
          <a:p>
            <a:pPr>
              <a:spcBef>
                <a:spcPts val="0"/>
              </a:spcBef>
              <a:spcAft>
                <a:spcPts val="1200"/>
              </a:spcAft>
            </a:pPr>
            <a:r>
              <a:rPr lang="en-US" sz="2800" dirty="0">
                <a:latin typeface="+mj-lt"/>
              </a:rPr>
              <a:t>Pretend that you are in a car moving at 35mph.</a:t>
            </a:r>
          </a:p>
          <a:p>
            <a:pPr>
              <a:spcBef>
                <a:spcPts val="0"/>
              </a:spcBef>
              <a:spcAft>
                <a:spcPts val="1200"/>
              </a:spcAft>
            </a:pPr>
            <a:r>
              <a:rPr lang="en-US" sz="2800" dirty="0">
                <a:latin typeface="+mj-lt"/>
              </a:rPr>
              <a:t>The driver slams on the brakes.</a:t>
            </a:r>
          </a:p>
          <a:p>
            <a:pPr>
              <a:spcBef>
                <a:spcPts val="0"/>
              </a:spcBef>
              <a:spcAft>
                <a:spcPts val="1200"/>
              </a:spcAft>
            </a:pPr>
            <a:r>
              <a:rPr lang="en-US" sz="2800" dirty="0">
                <a:latin typeface="+mj-lt"/>
              </a:rPr>
              <a:t>Demonstrate what your body does when the car suddenly stops.</a:t>
            </a:r>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22</a:t>
            </a:fld>
            <a:endParaRPr lang="en-US"/>
          </a:p>
        </p:txBody>
      </p:sp>
    </p:spTree>
    <p:extLst>
      <p:ext uri="{BB962C8B-B14F-4D97-AF65-F5344CB8AC3E}">
        <p14:creationId xmlns:p14="http://schemas.microsoft.com/office/powerpoint/2010/main" val="677383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Roll</a:t>
            </a:r>
          </a:p>
        </p:txBody>
      </p:sp>
      <p:sp>
        <p:nvSpPr>
          <p:cNvPr id="3" name="Slide Number Placeholder 2"/>
          <p:cNvSpPr>
            <a:spLocks noGrp="1"/>
          </p:cNvSpPr>
          <p:nvPr>
            <p:ph type="sldNum" sz="quarter" idx="12"/>
          </p:nvPr>
        </p:nvSpPr>
        <p:spPr/>
        <p:txBody>
          <a:bodyPr/>
          <a:lstStyle/>
          <a:p>
            <a:fld id="{477191CE-07A9-0A40-B6F6-CF0318B57CB9}" type="slidenum">
              <a:rPr lang="en-US" smtClean="0"/>
              <a:t>23</a:t>
            </a:fld>
            <a:endParaRPr lang="en-US"/>
          </a:p>
        </p:txBody>
      </p:sp>
      <p:pic>
        <p:nvPicPr>
          <p:cNvPr id="5" name="Picture 4" descr="Kia_Ceed_Front.png"/>
          <p:cNvPicPr>
            <a:picLocks noChangeAspect="1"/>
          </p:cNvPicPr>
          <p:nvPr/>
        </p:nvPicPr>
        <p:blipFill rotWithShape="1">
          <a:blip r:embed="rId3">
            <a:extLst>
              <a:ext uri="{28A0092B-C50C-407E-A947-70E740481C1C}">
                <a14:useLocalDpi xmlns:a14="http://schemas.microsoft.com/office/drawing/2010/main" val="0"/>
              </a:ext>
            </a:extLst>
          </a:blip>
          <a:srcRect l="16266" t="8318" r="19810" b="12363"/>
          <a:stretch/>
        </p:blipFill>
        <p:spPr>
          <a:xfrm>
            <a:off x="1217750" y="1175620"/>
            <a:ext cx="6454077" cy="4504766"/>
          </a:xfrm>
          <a:prstGeom prst="rect">
            <a:avLst/>
          </a:prstGeom>
        </p:spPr>
      </p:pic>
    </p:spTree>
    <p:extLst>
      <p:ext uri="{BB962C8B-B14F-4D97-AF65-F5344CB8AC3E}">
        <p14:creationId xmlns:p14="http://schemas.microsoft.com/office/powerpoint/2010/main" val="1945684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3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solidFill>
                  <a:srgbClr val="C00000"/>
                </a:solidFill>
                <a:latin typeface="+mj-lt"/>
              </a:rPr>
              <a:t>Student Activity 3: Roll</a:t>
            </a:r>
          </a:p>
        </p:txBody>
      </p:sp>
      <p:sp>
        <p:nvSpPr>
          <p:cNvPr id="5" name="Content Placeholder 4"/>
          <p:cNvSpPr>
            <a:spLocks noGrp="1"/>
          </p:cNvSpPr>
          <p:nvPr>
            <p:ph idx="1"/>
          </p:nvPr>
        </p:nvSpPr>
        <p:spPr>
          <a:xfrm>
            <a:off x="1023582" y="1600200"/>
            <a:ext cx="6810233" cy="4525963"/>
          </a:xfrm>
        </p:spPr>
        <p:txBody>
          <a:bodyPr>
            <a:normAutofit/>
          </a:bodyPr>
          <a:lstStyle/>
          <a:p>
            <a:pPr>
              <a:spcBef>
                <a:spcPts val="0"/>
              </a:spcBef>
              <a:spcAft>
                <a:spcPts val="1200"/>
              </a:spcAft>
            </a:pPr>
            <a:r>
              <a:rPr lang="en-US" sz="2800" dirty="0">
                <a:latin typeface="+mj-lt"/>
              </a:rPr>
              <a:t>Stand up.</a:t>
            </a:r>
          </a:p>
          <a:p>
            <a:pPr>
              <a:spcBef>
                <a:spcPts val="0"/>
              </a:spcBef>
              <a:spcAft>
                <a:spcPts val="1200"/>
              </a:spcAft>
            </a:pPr>
            <a:r>
              <a:rPr lang="en-US" sz="2800" dirty="0">
                <a:latin typeface="+mj-lt"/>
              </a:rPr>
              <a:t>Pretend you are traveling in a car moving at 35mph.</a:t>
            </a:r>
          </a:p>
          <a:p>
            <a:pPr>
              <a:spcBef>
                <a:spcPts val="0"/>
              </a:spcBef>
              <a:spcAft>
                <a:spcPts val="1200"/>
              </a:spcAft>
            </a:pPr>
            <a:r>
              <a:rPr lang="en-US" sz="2800" dirty="0">
                <a:latin typeface="+mj-lt"/>
              </a:rPr>
              <a:t>The driver turns sharply to the left.</a:t>
            </a:r>
          </a:p>
          <a:p>
            <a:pPr>
              <a:spcBef>
                <a:spcPts val="0"/>
              </a:spcBef>
              <a:spcAft>
                <a:spcPts val="1200"/>
              </a:spcAft>
            </a:pPr>
            <a:r>
              <a:rPr lang="en-US" sz="2800" dirty="0">
                <a:latin typeface="+mj-lt"/>
              </a:rPr>
              <a:t>Demonstrate what your body does when the driver turns.</a:t>
            </a:r>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24</a:t>
            </a:fld>
            <a:endParaRPr lang="en-US"/>
          </a:p>
        </p:txBody>
      </p:sp>
    </p:spTree>
    <p:extLst>
      <p:ext uri="{BB962C8B-B14F-4D97-AF65-F5344CB8AC3E}">
        <p14:creationId xmlns:p14="http://schemas.microsoft.com/office/powerpoint/2010/main" val="32068468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latin typeface="+mj-lt"/>
              </a:rPr>
              <a:t>Yaw</a:t>
            </a:r>
          </a:p>
        </p:txBody>
      </p:sp>
      <p:sp>
        <p:nvSpPr>
          <p:cNvPr id="2" name="Slide Number Placeholder 1"/>
          <p:cNvSpPr>
            <a:spLocks noGrp="1"/>
          </p:cNvSpPr>
          <p:nvPr>
            <p:ph type="sldNum" sz="quarter" idx="12"/>
          </p:nvPr>
        </p:nvSpPr>
        <p:spPr>
          <a:xfrm>
            <a:off x="6553200" y="6344475"/>
            <a:ext cx="2133600" cy="365125"/>
          </a:xfrm>
        </p:spPr>
        <p:txBody>
          <a:bodyPr/>
          <a:lstStyle/>
          <a:p>
            <a:fld id="{477191CE-07A9-0A40-B6F6-CF0318B57CB9}" type="slidenum">
              <a:rPr lang="en-US" smtClean="0"/>
              <a:t>25</a:t>
            </a:fld>
            <a:endParaRPr lang="en-US" dirty="0"/>
          </a:p>
        </p:txBody>
      </p:sp>
      <p:pic>
        <p:nvPicPr>
          <p:cNvPr id="3" name="Picture 2" descr="Kia_Ceed_Top.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9939" y="1741501"/>
            <a:ext cx="6399338" cy="3599628"/>
          </a:xfrm>
          <a:prstGeom prst="rect">
            <a:avLst/>
          </a:prstGeom>
        </p:spPr>
      </p:pic>
    </p:spTree>
    <p:extLst>
      <p:ext uri="{BB962C8B-B14F-4D97-AF65-F5344CB8AC3E}">
        <p14:creationId xmlns:p14="http://schemas.microsoft.com/office/powerpoint/2010/main" val="275425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300" fill="hold">
                                          <p:stCondLst>
                                            <p:cond delay="0"/>
                                          </p:stCondLst>
                                        </p:cTn>
                                        <p:tgtEl>
                                          <p:spTgt spid="3"/>
                                        </p:tgtEl>
                                        <p:attrNameLst>
                                          <p:attrName>r</p:attrName>
                                        </p:attrNameLst>
                                      </p:cBhvr>
                                    </p:animRot>
                                    <p:animRot by="-240000">
                                      <p:cBhvr>
                                        <p:cTn id="7" dur="600" fill="hold">
                                          <p:stCondLst>
                                            <p:cond delay="600"/>
                                          </p:stCondLst>
                                        </p:cTn>
                                        <p:tgtEl>
                                          <p:spTgt spid="3"/>
                                        </p:tgtEl>
                                        <p:attrNameLst>
                                          <p:attrName>r</p:attrName>
                                        </p:attrNameLst>
                                      </p:cBhvr>
                                    </p:animRot>
                                    <p:animRot by="240000">
                                      <p:cBhvr>
                                        <p:cTn id="8" dur="600" fill="hold">
                                          <p:stCondLst>
                                            <p:cond delay="1200"/>
                                          </p:stCondLst>
                                        </p:cTn>
                                        <p:tgtEl>
                                          <p:spTgt spid="3"/>
                                        </p:tgtEl>
                                        <p:attrNameLst>
                                          <p:attrName>r</p:attrName>
                                        </p:attrNameLst>
                                      </p:cBhvr>
                                    </p:animRot>
                                    <p:animRot by="-240000">
                                      <p:cBhvr>
                                        <p:cTn id="9" dur="600" fill="hold">
                                          <p:stCondLst>
                                            <p:cond delay="1800"/>
                                          </p:stCondLst>
                                        </p:cTn>
                                        <p:tgtEl>
                                          <p:spTgt spid="3"/>
                                        </p:tgtEl>
                                        <p:attrNameLst>
                                          <p:attrName>r</p:attrName>
                                        </p:attrNameLst>
                                      </p:cBhvr>
                                    </p:animRot>
                                    <p:animRot by="120000">
                                      <p:cBhvr>
                                        <p:cTn id="10" dur="600" fill="hold">
                                          <p:stCondLst>
                                            <p:cond delay="24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repeatCount="2000" fill="hold" nodeType="clickEffect">
                                  <p:stCondLst>
                                    <p:cond delay="0"/>
                                  </p:stCondLst>
                                  <p:childTnLst>
                                    <p:animRot by="21600000">
                                      <p:cBhvr>
                                        <p:cTn id="14"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77191CE-07A9-0A40-B6F6-CF0318B57CB9}" type="slidenum">
              <a:rPr lang="en-US" smtClean="0"/>
              <a:t>26</a:t>
            </a:fld>
            <a:endParaRPr lang="en-US"/>
          </a:p>
        </p:txBody>
      </p:sp>
      <p:pic>
        <p:nvPicPr>
          <p:cNvPr id="4" name="Picture 3" descr="PRY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363917"/>
          </a:xfrm>
          <a:prstGeom prst="rect">
            <a:avLst/>
          </a:prstGeom>
        </p:spPr>
      </p:pic>
      <p:sp>
        <p:nvSpPr>
          <p:cNvPr id="2" name="Title 1"/>
          <p:cNvSpPr>
            <a:spLocks noGrp="1"/>
          </p:cNvSpPr>
          <p:nvPr>
            <p:ph type="title"/>
          </p:nvPr>
        </p:nvSpPr>
        <p:spPr>
          <a:xfrm>
            <a:off x="820490" y="5325836"/>
            <a:ext cx="7763952" cy="1006725"/>
          </a:xfrm>
        </p:spPr>
        <p:txBody>
          <a:bodyPr>
            <a:noAutofit/>
          </a:bodyPr>
          <a:lstStyle/>
          <a:p>
            <a:r>
              <a:rPr lang="en-US" sz="2800" dirty="0">
                <a:latin typeface="+mj-lt"/>
              </a:rPr>
              <a:t>Describe what is happening to this </a:t>
            </a:r>
            <a:br>
              <a:rPr lang="en-US" sz="2800" dirty="0">
                <a:latin typeface="+mj-lt"/>
              </a:rPr>
            </a:br>
            <a:r>
              <a:rPr lang="en-US" sz="2800" dirty="0">
                <a:latin typeface="+mj-lt"/>
              </a:rPr>
              <a:t>vehicle in balance terms.</a:t>
            </a:r>
          </a:p>
        </p:txBody>
      </p:sp>
      <p:sp>
        <p:nvSpPr>
          <p:cNvPr id="5" name="Curved Down Arrow 4"/>
          <p:cNvSpPr/>
          <p:nvPr/>
        </p:nvSpPr>
        <p:spPr>
          <a:xfrm>
            <a:off x="2636312" y="106589"/>
            <a:ext cx="3652876" cy="1562447"/>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latin typeface="Arial" panose="020B0604020202020204" pitchFamily="34" charset="0"/>
                <a:cs typeface="Arial" panose="020B0604020202020204" pitchFamily="34" charset="0"/>
              </a:rPr>
              <a:t>Roll</a:t>
            </a:r>
          </a:p>
        </p:txBody>
      </p:sp>
      <p:sp>
        <p:nvSpPr>
          <p:cNvPr id="7" name="Down Arrow 6"/>
          <p:cNvSpPr/>
          <p:nvPr/>
        </p:nvSpPr>
        <p:spPr>
          <a:xfrm>
            <a:off x="7141827" y="1505371"/>
            <a:ext cx="499428" cy="168373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Pitch</a:t>
            </a:r>
          </a:p>
        </p:txBody>
      </p:sp>
      <p:sp>
        <p:nvSpPr>
          <p:cNvPr id="8" name="Right Arrow 7"/>
          <p:cNvSpPr/>
          <p:nvPr/>
        </p:nvSpPr>
        <p:spPr>
          <a:xfrm>
            <a:off x="696036" y="741984"/>
            <a:ext cx="1430103" cy="49996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Yaw</a:t>
            </a:r>
          </a:p>
        </p:txBody>
      </p:sp>
    </p:spTree>
    <p:extLst>
      <p:ext uri="{BB962C8B-B14F-4D97-AF65-F5344CB8AC3E}">
        <p14:creationId xmlns:p14="http://schemas.microsoft.com/office/powerpoint/2010/main" val="173054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0251" y="3504223"/>
            <a:ext cx="7772400" cy="1362075"/>
          </a:xfrm>
        </p:spPr>
        <p:txBody>
          <a:bodyPr/>
          <a:lstStyle/>
          <a:p>
            <a:pPr algn="ctr"/>
            <a:r>
              <a:rPr lang="en-US" dirty="0">
                <a:solidFill>
                  <a:srgbClr val="C00000"/>
                </a:solidFill>
                <a:latin typeface="+mj-lt"/>
              </a:rPr>
              <a:t>FRICTION</a:t>
            </a:r>
          </a:p>
        </p:txBody>
      </p:sp>
      <p:sp>
        <p:nvSpPr>
          <p:cNvPr id="4" name="Slide Number Placeholder 3"/>
          <p:cNvSpPr>
            <a:spLocks noGrp="1"/>
          </p:cNvSpPr>
          <p:nvPr>
            <p:ph type="sldNum" sz="quarter" idx="12"/>
          </p:nvPr>
        </p:nvSpPr>
        <p:spPr/>
        <p:txBody>
          <a:bodyPr/>
          <a:lstStyle/>
          <a:p>
            <a:fld id="{477191CE-07A9-0A40-B6F6-CF0318B57CB9}" type="slidenum">
              <a:rPr lang="en-US" smtClean="0"/>
              <a:t>27</a:t>
            </a:fld>
            <a:endParaRPr lang="en-US"/>
          </a:p>
        </p:txBody>
      </p:sp>
    </p:spTree>
    <p:extLst>
      <p:ext uri="{BB962C8B-B14F-4D97-AF65-F5344CB8AC3E}">
        <p14:creationId xmlns:p14="http://schemas.microsoft.com/office/powerpoint/2010/main" val="1086274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Friction</a:t>
            </a:r>
          </a:p>
        </p:txBody>
      </p:sp>
      <p:sp>
        <p:nvSpPr>
          <p:cNvPr id="3" name="Content Placeholder 2"/>
          <p:cNvSpPr>
            <a:spLocks noGrp="1"/>
          </p:cNvSpPr>
          <p:nvPr>
            <p:ph idx="1"/>
          </p:nvPr>
        </p:nvSpPr>
        <p:spPr>
          <a:xfrm>
            <a:off x="1160060" y="1600200"/>
            <a:ext cx="6851176" cy="4525963"/>
          </a:xfrm>
        </p:spPr>
        <p:txBody>
          <a:bodyPr/>
          <a:lstStyle/>
          <a:p>
            <a:pPr>
              <a:spcBef>
                <a:spcPts val="0"/>
              </a:spcBef>
              <a:spcAft>
                <a:spcPts val="1200"/>
              </a:spcAft>
            </a:pPr>
            <a:r>
              <a:rPr lang="en-US" sz="2800" dirty="0">
                <a:latin typeface="+mj-lt"/>
              </a:rPr>
              <a:t>The force when two surfaces move against each other and one surface resists the other.</a:t>
            </a:r>
          </a:p>
          <a:p>
            <a:pPr>
              <a:spcBef>
                <a:spcPts val="0"/>
              </a:spcBef>
              <a:spcAft>
                <a:spcPts val="1200"/>
              </a:spcAft>
            </a:pPr>
            <a:r>
              <a:rPr lang="en-US" sz="2800" dirty="0">
                <a:latin typeface="+mj-lt"/>
              </a:rPr>
              <a:t>Described in terms of a coefficient of friction.</a:t>
            </a:r>
          </a:p>
          <a:p>
            <a:pPr>
              <a:spcBef>
                <a:spcPts val="0"/>
              </a:spcBef>
              <a:spcAft>
                <a:spcPts val="1200"/>
              </a:spcAft>
            </a:pPr>
            <a:r>
              <a:rPr lang="en-US" sz="2800" dirty="0">
                <a:latin typeface="+mj-lt"/>
              </a:rPr>
              <a:t>Different surfaces have different coefficients of friction.</a:t>
            </a:r>
          </a:p>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28</a:t>
            </a:fld>
            <a:endParaRPr lang="en-US"/>
          </a:p>
        </p:txBody>
      </p:sp>
    </p:spTree>
    <p:extLst>
      <p:ext uri="{BB962C8B-B14F-4D97-AF65-F5344CB8AC3E}">
        <p14:creationId xmlns:p14="http://schemas.microsoft.com/office/powerpoint/2010/main" val="4116236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C00000"/>
                </a:solidFill>
                <a:latin typeface="+mj-lt"/>
              </a:rPr>
              <a:t>Student Activity 4: Friction </a:t>
            </a:r>
          </a:p>
        </p:txBody>
      </p:sp>
      <p:sp>
        <p:nvSpPr>
          <p:cNvPr id="4" name="Content Placeholder 3"/>
          <p:cNvSpPr>
            <a:spLocks noGrp="1"/>
          </p:cNvSpPr>
          <p:nvPr>
            <p:ph idx="1"/>
          </p:nvPr>
        </p:nvSpPr>
        <p:spPr>
          <a:xfrm>
            <a:off x="1201002" y="1600200"/>
            <a:ext cx="6646461" cy="4525963"/>
          </a:xfrm>
        </p:spPr>
        <p:txBody>
          <a:bodyPr>
            <a:normAutofit/>
          </a:bodyPr>
          <a:lstStyle/>
          <a:p>
            <a:pPr marL="365760">
              <a:spcBef>
                <a:spcPts val="0"/>
              </a:spcBef>
              <a:spcAft>
                <a:spcPts val="1200"/>
              </a:spcAft>
            </a:pPr>
            <a:r>
              <a:rPr lang="en-US" sz="2800" dirty="0">
                <a:latin typeface="+mj-lt"/>
              </a:rPr>
              <a:t>Put your palms together and press them together firmly </a:t>
            </a:r>
          </a:p>
          <a:p>
            <a:pPr marL="365760">
              <a:spcBef>
                <a:spcPts val="0"/>
              </a:spcBef>
              <a:spcAft>
                <a:spcPts val="1200"/>
              </a:spcAft>
            </a:pPr>
            <a:r>
              <a:rPr lang="en-US" sz="2800" dirty="0">
                <a:latin typeface="+mj-lt"/>
              </a:rPr>
              <a:t>Rub them back and forth quickly for 30 seconds</a:t>
            </a:r>
          </a:p>
          <a:p>
            <a:pPr marL="22860" indent="0">
              <a:spcBef>
                <a:spcPts val="0"/>
              </a:spcBef>
              <a:spcAft>
                <a:spcPts val="1200"/>
              </a:spcAft>
              <a:buNone/>
            </a:pPr>
            <a:r>
              <a:rPr lang="en-US" sz="2800" i="1" dirty="0">
                <a:latin typeface="+mj-lt"/>
              </a:rPr>
              <a:t>What happened as you rubbed your hands together?</a:t>
            </a:r>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29</a:t>
            </a:fld>
            <a:endParaRPr lang="en-US"/>
          </a:p>
        </p:txBody>
      </p:sp>
    </p:spTree>
    <p:extLst>
      <p:ext uri="{BB962C8B-B14F-4D97-AF65-F5344CB8AC3E}">
        <p14:creationId xmlns:p14="http://schemas.microsoft.com/office/powerpoint/2010/main" val="272551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755599" y="5730492"/>
            <a:ext cx="3229336" cy="596096"/>
          </a:xfrm>
        </p:spPr>
        <p:txBody>
          <a:bodyPr>
            <a:normAutofit/>
          </a:bodyPr>
          <a:lstStyle/>
          <a:p>
            <a:pPr algn="r"/>
            <a:r>
              <a:rPr lang="en-US" sz="3200" dirty="0"/>
              <a:t>Physics 101</a:t>
            </a:r>
          </a:p>
        </p:txBody>
      </p:sp>
      <p:sp>
        <p:nvSpPr>
          <p:cNvPr id="6" name="Text Placeholder 5"/>
          <p:cNvSpPr>
            <a:spLocks noGrp="1"/>
          </p:cNvSpPr>
          <p:nvPr>
            <p:ph type="body" idx="1"/>
          </p:nvPr>
        </p:nvSpPr>
        <p:spPr>
          <a:xfrm>
            <a:off x="5270530" y="5428357"/>
            <a:ext cx="2646165" cy="393538"/>
          </a:xfrm>
        </p:spPr>
        <p:txBody>
          <a:bodyPr>
            <a:normAutofit lnSpcReduction="10000"/>
          </a:bodyPr>
          <a:lstStyle/>
          <a:p>
            <a:pPr algn="r"/>
            <a:r>
              <a:rPr lang="en-US" dirty="0"/>
              <a:t>Natural Laws</a:t>
            </a:r>
          </a:p>
        </p:txBody>
      </p:sp>
      <p:sp>
        <p:nvSpPr>
          <p:cNvPr id="4" name="Slide Number Placeholder 3"/>
          <p:cNvSpPr>
            <a:spLocks noGrp="1"/>
          </p:cNvSpPr>
          <p:nvPr>
            <p:ph type="sldNum" sz="quarter" idx="12"/>
          </p:nvPr>
        </p:nvSpPr>
        <p:spPr/>
        <p:txBody>
          <a:bodyPr/>
          <a:lstStyle/>
          <a:p>
            <a:fld id="{477191CE-07A9-0A40-B6F6-CF0318B57CB9}" type="slidenum">
              <a:rPr lang="en-US" smtClean="0"/>
              <a:t>3</a:t>
            </a:fld>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5206" y="379010"/>
            <a:ext cx="6591489" cy="4943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6608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67066"/>
          </a:xfrm>
        </p:spPr>
        <p:txBody>
          <a:bodyPr>
            <a:normAutofit fontScale="90000"/>
          </a:bodyPr>
          <a:lstStyle/>
          <a:p>
            <a:r>
              <a:rPr lang="en-US" dirty="0">
                <a:latin typeface="+mj-lt"/>
              </a:rPr>
              <a:t>Static Friction</a:t>
            </a:r>
          </a:p>
        </p:txBody>
      </p:sp>
      <p:sp>
        <p:nvSpPr>
          <p:cNvPr id="4" name="Slide Number Placeholder 3"/>
          <p:cNvSpPr>
            <a:spLocks noGrp="1"/>
          </p:cNvSpPr>
          <p:nvPr>
            <p:ph type="sldNum" sz="quarter" idx="12"/>
          </p:nvPr>
        </p:nvSpPr>
        <p:spPr/>
        <p:txBody>
          <a:bodyPr/>
          <a:lstStyle/>
          <a:p>
            <a:fld id="{477191CE-07A9-0A40-B6F6-CF0318B57CB9}" type="slidenum">
              <a:rPr lang="en-US" smtClean="0"/>
              <a:t>30</a:t>
            </a:fld>
            <a:endParaRPr lang="en-US"/>
          </a:p>
        </p:txBody>
      </p:sp>
      <p:sp>
        <p:nvSpPr>
          <p:cNvPr id="7" name="Rectangle 6"/>
          <p:cNvSpPr/>
          <p:nvPr/>
        </p:nvSpPr>
        <p:spPr>
          <a:xfrm rot="1709432">
            <a:off x="3167263" y="1480572"/>
            <a:ext cx="1571003" cy="1630291"/>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p:nvSpPr>
        <p:spPr>
          <a:xfrm>
            <a:off x="1221399" y="1755705"/>
            <a:ext cx="5551766" cy="2937460"/>
          </a:xfrm>
          <a:prstGeom prst="rtTriangle">
            <a:avLst/>
          </a:prstGeom>
          <a:solidFill>
            <a:schemeClr val="accent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678743">
            <a:off x="4501831" y="2923297"/>
            <a:ext cx="1906788" cy="460852"/>
          </a:xfrm>
          <a:prstGeom prst="rightArrow">
            <a:avLst>
              <a:gd name="adj1" fmla="val 44790"/>
              <a:gd name="adj2" fmla="val 36029"/>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Gravity</a:t>
            </a:r>
          </a:p>
        </p:txBody>
      </p:sp>
      <p:sp>
        <p:nvSpPr>
          <p:cNvPr id="2" name="Left Arrow 1"/>
          <p:cNvSpPr/>
          <p:nvPr/>
        </p:nvSpPr>
        <p:spPr>
          <a:xfrm rot="1652542">
            <a:off x="2219489" y="2870380"/>
            <a:ext cx="2015502" cy="575400"/>
          </a:xfrm>
          <a:prstGeom prst="leftArrow">
            <a:avLst>
              <a:gd name="adj1" fmla="val 34316"/>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Force of Friction</a:t>
            </a:r>
          </a:p>
        </p:txBody>
      </p:sp>
      <p:sp>
        <p:nvSpPr>
          <p:cNvPr id="3" name="TextBox 2"/>
          <p:cNvSpPr txBox="1"/>
          <p:nvPr/>
        </p:nvSpPr>
        <p:spPr>
          <a:xfrm>
            <a:off x="259306" y="4899315"/>
            <a:ext cx="8543499" cy="830997"/>
          </a:xfrm>
          <a:prstGeom prst="rect">
            <a:avLst/>
          </a:prstGeom>
          <a:noFill/>
        </p:spPr>
        <p:txBody>
          <a:bodyPr wrap="square" rtlCol="0">
            <a:spAutoFit/>
          </a:bodyPr>
          <a:lstStyle/>
          <a:p>
            <a:r>
              <a:rPr lang="en-US" sz="2400" dirty="0">
                <a:latin typeface="+mj-lt"/>
                <a:cs typeface="Arial" panose="020B0604020202020204" pitchFamily="34" charset="0"/>
              </a:rPr>
              <a:t>Force of friction is equal to or greater than the force of gravity</a:t>
            </a:r>
          </a:p>
          <a:p>
            <a:pPr algn="r"/>
            <a:r>
              <a:rPr lang="en-US" sz="2400" dirty="0">
                <a:latin typeface="+mj-lt"/>
                <a:cs typeface="Arial" panose="020B0604020202020204" pitchFamily="34" charset="0"/>
              </a:rPr>
              <a:t>		  </a:t>
            </a:r>
            <a:r>
              <a:rPr lang="en-US" sz="2400" i="1" dirty="0">
                <a:latin typeface="+mj-lt"/>
                <a:cs typeface="Arial" panose="020B0604020202020204" pitchFamily="34" charset="0"/>
              </a:rPr>
              <a:t> Object doesn’t move or remains static</a:t>
            </a:r>
          </a:p>
        </p:txBody>
      </p:sp>
    </p:spTree>
    <p:extLst>
      <p:ext uri="{BB962C8B-B14F-4D97-AF65-F5344CB8AC3E}">
        <p14:creationId xmlns:p14="http://schemas.microsoft.com/office/powerpoint/2010/main" val="139252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36895"/>
          </a:xfrm>
        </p:spPr>
        <p:txBody>
          <a:bodyPr/>
          <a:lstStyle/>
          <a:p>
            <a:r>
              <a:rPr lang="en-US" dirty="0">
                <a:latin typeface="+mj-lt"/>
              </a:rPr>
              <a:t>Sliding Friction</a:t>
            </a:r>
          </a:p>
        </p:txBody>
      </p:sp>
      <p:sp>
        <p:nvSpPr>
          <p:cNvPr id="4" name="Slide Number Placeholder 3"/>
          <p:cNvSpPr>
            <a:spLocks noGrp="1"/>
          </p:cNvSpPr>
          <p:nvPr>
            <p:ph type="sldNum" sz="quarter" idx="12"/>
          </p:nvPr>
        </p:nvSpPr>
        <p:spPr/>
        <p:txBody>
          <a:bodyPr/>
          <a:lstStyle/>
          <a:p>
            <a:fld id="{477191CE-07A9-0A40-B6F6-CF0318B57CB9}" type="slidenum">
              <a:rPr lang="en-US" smtClean="0"/>
              <a:t>31</a:t>
            </a:fld>
            <a:endParaRPr lang="en-US"/>
          </a:p>
        </p:txBody>
      </p:sp>
      <p:sp>
        <p:nvSpPr>
          <p:cNvPr id="7" name="Rectangle 6"/>
          <p:cNvSpPr/>
          <p:nvPr/>
        </p:nvSpPr>
        <p:spPr>
          <a:xfrm rot="1709432">
            <a:off x="3146444" y="1487511"/>
            <a:ext cx="1571003" cy="1630291"/>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Triangle 5"/>
          <p:cNvSpPr/>
          <p:nvPr/>
        </p:nvSpPr>
        <p:spPr>
          <a:xfrm>
            <a:off x="1221399" y="1755705"/>
            <a:ext cx="5551766" cy="2937460"/>
          </a:xfrm>
          <a:prstGeom prst="rtTriangle">
            <a:avLst/>
          </a:prstGeom>
          <a:solidFill>
            <a:schemeClr val="accent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678743">
            <a:off x="4501831" y="2923297"/>
            <a:ext cx="1906788" cy="460852"/>
          </a:xfrm>
          <a:prstGeom prst="rightArrow">
            <a:avLst>
              <a:gd name="adj1" fmla="val 44790"/>
              <a:gd name="adj2" fmla="val 36029"/>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Gravity</a:t>
            </a:r>
          </a:p>
        </p:txBody>
      </p:sp>
      <p:sp>
        <p:nvSpPr>
          <p:cNvPr id="2" name="Left Arrow 1"/>
          <p:cNvSpPr/>
          <p:nvPr/>
        </p:nvSpPr>
        <p:spPr>
          <a:xfrm rot="1652542">
            <a:off x="2219489" y="2870380"/>
            <a:ext cx="2015502" cy="575400"/>
          </a:xfrm>
          <a:prstGeom prst="leftArrow">
            <a:avLst>
              <a:gd name="adj1" fmla="val 34316"/>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Force of Friction</a:t>
            </a:r>
          </a:p>
        </p:txBody>
      </p:sp>
      <p:sp>
        <p:nvSpPr>
          <p:cNvPr id="3" name="TextBox 2"/>
          <p:cNvSpPr txBox="1"/>
          <p:nvPr/>
        </p:nvSpPr>
        <p:spPr>
          <a:xfrm>
            <a:off x="341194" y="4899315"/>
            <a:ext cx="8447963" cy="830997"/>
          </a:xfrm>
          <a:prstGeom prst="rect">
            <a:avLst/>
          </a:prstGeom>
          <a:noFill/>
        </p:spPr>
        <p:txBody>
          <a:bodyPr wrap="square" rtlCol="0">
            <a:spAutoFit/>
          </a:bodyPr>
          <a:lstStyle/>
          <a:p>
            <a:r>
              <a:rPr lang="en-US" sz="2400" dirty="0">
                <a:latin typeface="+mj-lt"/>
                <a:cs typeface="Arial" panose="020B0604020202020204" pitchFamily="34" charset="0"/>
              </a:rPr>
              <a:t>When the force of friction is less than the force of gravity</a:t>
            </a:r>
          </a:p>
          <a:p>
            <a:pPr algn="r"/>
            <a:r>
              <a:rPr lang="en-US" sz="2400" dirty="0">
                <a:latin typeface="+mj-lt"/>
                <a:cs typeface="Arial" panose="020B0604020202020204" pitchFamily="34" charset="0"/>
              </a:rPr>
              <a:t>		  </a:t>
            </a:r>
            <a:r>
              <a:rPr lang="en-US" sz="2400" i="1" dirty="0">
                <a:latin typeface="+mj-lt"/>
                <a:cs typeface="Arial" panose="020B0604020202020204" pitchFamily="34" charset="0"/>
              </a:rPr>
              <a:t> Object slides down the slope</a:t>
            </a:r>
          </a:p>
        </p:txBody>
      </p:sp>
      <p:sp>
        <p:nvSpPr>
          <p:cNvPr id="9" name="Left Arrow 8"/>
          <p:cNvSpPr/>
          <p:nvPr/>
        </p:nvSpPr>
        <p:spPr>
          <a:xfrm rot="1652542">
            <a:off x="3012903" y="3069876"/>
            <a:ext cx="1181493" cy="575400"/>
          </a:xfrm>
          <a:prstGeom prst="leftArrow">
            <a:avLst>
              <a:gd name="adj1" fmla="val 34316"/>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Friction</a:t>
            </a:r>
          </a:p>
        </p:txBody>
      </p:sp>
    </p:spTree>
    <p:extLst>
      <p:ext uri="{BB962C8B-B14F-4D97-AF65-F5344CB8AC3E}">
        <p14:creationId xmlns:p14="http://schemas.microsoft.com/office/powerpoint/2010/main" val="2280636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par>
                          <p:cTn id="11" fill="hold">
                            <p:stCondLst>
                              <p:cond delay="500"/>
                            </p:stCondLst>
                            <p:childTnLst>
                              <p:par>
                                <p:cTn id="12" presetID="0" presetClass="path" presetSubtype="0" accel="50000" decel="50000" fill="hold" grpId="0" nodeType="afterEffect">
                                  <p:stCondLst>
                                    <p:cond delay="0"/>
                                  </p:stCondLst>
                                  <p:childTnLst>
                                    <p:animMotion origin="layout" path="M -4.72222E-6 1.85185E-6 L 0.27379 0.19329 " pathEditMode="relative" rAng="0" ptsTypes="AA">
                                      <p:cBhvr>
                                        <p:cTn id="13" dur="2000" fill="hold"/>
                                        <p:tgtEl>
                                          <p:spTgt spid="7"/>
                                        </p:tgtEl>
                                        <p:attrNameLst>
                                          <p:attrName>ppt_x</p:attrName>
                                          <p:attrName>ppt_y</p:attrName>
                                        </p:attrNameLst>
                                      </p:cBhvr>
                                      <p:rCtr x="13681" y="9653"/>
                                    </p:animMotion>
                                  </p:childTnLst>
                                </p:cTn>
                              </p:par>
                              <p:par>
                                <p:cTn id="14" presetID="0" presetClass="path" presetSubtype="0" accel="50000" decel="50000" fill="hold" grpId="0" nodeType="withEffect">
                                  <p:stCondLst>
                                    <p:cond delay="0"/>
                                  </p:stCondLst>
                                  <p:childTnLst>
                                    <p:animMotion origin="layout" path="M 0 0 L 0.27386 0.19333 " pathEditMode="relative" ptsTypes="AA">
                                      <p:cBhvr>
                                        <p:cTn id="15" dur="2000" fill="hold"/>
                                        <p:tgtEl>
                                          <p:spTgt spid="8"/>
                                        </p:tgtEl>
                                        <p:attrNameLst>
                                          <p:attrName>ppt_x</p:attrName>
                                          <p:attrName>ppt_y</p:attrName>
                                        </p:attrNameLst>
                                      </p:cBhvr>
                                    </p:animMotion>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 grpId="0" animBg="1"/>
      <p:bldP spid="3" grpId="0"/>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1008252"/>
          </a:xfrm>
        </p:spPr>
        <p:txBody>
          <a:bodyPr/>
          <a:lstStyle/>
          <a:p>
            <a:r>
              <a:rPr lang="en-US" dirty="0">
                <a:latin typeface="+mj-lt"/>
              </a:rPr>
              <a:t>Sliding Friction and Mass</a:t>
            </a:r>
          </a:p>
        </p:txBody>
      </p:sp>
      <p:sp>
        <p:nvSpPr>
          <p:cNvPr id="4" name="Slide Number Placeholder 3"/>
          <p:cNvSpPr>
            <a:spLocks noGrp="1"/>
          </p:cNvSpPr>
          <p:nvPr>
            <p:ph type="sldNum" sz="quarter" idx="12"/>
          </p:nvPr>
        </p:nvSpPr>
        <p:spPr/>
        <p:txBody>
          <a:bodyPr/>
          <a:lstStyle/>
          <a:p>
            <a:fld id="{477191CE-07A9-0A40-B6F6-CF0318B57CB9}" type="slidenum">
              <a:rPr lang="en-US" smtClean="0"/>
              <a:t>32</a:t>
            </a:fld>
            <a:endParaRPr lang="en-US"/>
          </a:p>
        </p:txBody>
      </p:sp>
      <p:sp>
        <p:nvSpPr>
          <p:cNvPr id="7" name="Rectangle 6"/>
          <p:cNvSpPr/>
          <p:nvPr/>
        </p:nvSpPr>
        <p:spPr>
          <a:xfrm rot="1368138">
            <a:off x="3070830" y="2744687"/>
            <a:ext cx="1132789" cy="648693"/>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ight Triangle 5"/>
          <p:cNvSpPr/>
          <p:nvPr/>
        </p:nvSpPr>
        <p:spPr>
          <a:xfrm>
            <a:off x="1491151" y="2504197"/>
            <a:ext cx="5282014" cy="2188968"/>
          </a:xfrm>
          <a:prstGeom prst="rtTriangle">
            <a:avLst/>
          </a:prstGeom>
          <a:solidFill>
            <a:schemeClr val="accent2">
              <a:lumMod val="60000"/>
              <a:lumOff val="4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Arrow 7"/>
          <p:cNvSpPr/>
          <p:nvPr/>
        </p:nvSpPr>
        <p:spPr>
          <a:xfrm rot="1332226">
            <a:off x="4128399" y="3347571"/>
            <a:ext cx="1105354" cy="210469"/>
          </a:xfrm>
          <a:prstGeom prst="rightArrow">
            <a:avLst/>
          </a:prstGeom>
          <a:solidFill>
            <a:schemeClr val="accent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        </a:t>
            </a:r>
          </a:p>
        </p:txBody>
      </p:sp>
      <p:sp>
        <p:nvSpPr>
          <p:cNvPr id="17" name="Down Arrow 16"/>
          <p:cNvSpPr/>
          <p:nvPr/>
        </p:nvSpPr>
        <p:spPr>
          <a:xfrm rot="1410794">
            <a:off x="3135824" y="2942314"/>
            <a:ext cx="238632" cy="274102"/>
          </a:xfrm>
          <a:prstGeom prst="down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Down Arrow 17"/>
          <p:cNvSpPr/>
          <p:nvPr/>
        </p:nvSpPr>
        <p:spPr>
          <a:xfrm rot="1410794">
            <a:off x="3413886" y="3063933"/>
            <a:ext cx="238632" cy="274102"/>
          </a:xfrm>
          <a:prstGeom prst="down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Down Arrow 18"/>
          <p:cNvSpPr/>
          <p:nvPr/>
        </p:nvSpPr>
        <p:spPr>
          <a:xfrm rot="1410794">
            <a:off x="3673081" y="3184766"/>
            <a:ext cx="238632" cy="274102"/>
          </a:xfrm>
          <a:prstGeom prst="down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Down Arrow 19"/>
          <p:cNvSpPr/>
          <p:nvPr/>
        </p:nvSpPr>
        <p:spPr>
          <a:xfrm rot="1410794">
            <a:off x="3213943" y="2674083"/>
            <a:ext cx="201694" cy="522831"/>
          </a:xfrm>
          <a:prstGeom prst="down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410794">
            <a:off x="3492005" y="2802052"/>
            <a:ext cx="201694" cy="522831"/>
          </a:xfrm>
          <a:prstGeom prst="down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Down Arrow 21"/>
          <p:cNvSpPr/>
          <p:nvPr/>
        </p:nvSpPr>
        <p:spPr>
          <a:xfrm rot="1410794">
            <a:off x="3745635" y="2926844"/>
            <a:ext cx="201694" cy="522831"/>
          </a:xfrm>
          <a:prstGeom prst="down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Up Arrow 22"/>
          <p:cNvSpPr/>
          <p:nvPr/>
        </p:nvSpPr>
        <p:spPr>
          <a:xfrm rot="1545784">
            <a:off x="3246890" y="3311292"/>
            <a:ext cx="230067" cy="506125"/>
          </a:xfrm>
          <a:prstGeom prst="up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Up Arrow 23"/>
          <p:cNvSpPr/>
          <p:nvPr/>
        </p:nvSpPr>
        <p:spPr>
          <a:xfrm rot="1545784">
            <a:off x="3509400" y="3429736"/>
            <a:ext cx="230067" cy="506125"/>
          </a:xfrm>
          <a:prstGeom prst="up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Up Arrow 24"/>
          <p:cNvSpPr/>
          <p:nvPr/>
        </p:nvSpPr>
        <p:spPr>
          <a:xfrm rot="1545784">
            <a:off x="2967584" y="3186857"/>
            <a:ext cx="230067" cy="506125"/>
          </a:xfrm>
          <a:prstGeom prst="up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715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21"/>
                                        </p:tgtEl>
                                      </p:cBhvr>
                                    </p:animEffect>
                                    <p:set>
                                      <p:cBhvr>
                                        <p:cTn id="10" dur="1" fill="hold">
                                          <p:stCondLst>
                                            <p:cond delay="499"/>
                                          </p:stCondLst>
                                        </p:cTn>
                                        <p:tgtEl>
                                          <p:spTgt spid="21"/>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22"/>
                                        </p:tgtEl>
                                      </p:cBhvr>
                                    </p:animEffect>
                                    <p:set>
                                      <p:cBhvr>
                                        <p:cTn id="13" dur="1" fill="hold">
                                          <p:stCondLst>
                                            <p:cond delay="499"/>
                                          </p:stCondLst>
                                        </p:cTn>
                                        <p:tgtEl>
                                          <p:spTgt spid="22"/>
                                        </p:tgtEl>
                                        <p:attrNameLst>
                                          <p:attrName>style.visibility</p:attrName>
                                        </p:attrNameLst>
                                      </p:cBhvr>
                                      <p:to>
                                        <p:strVal val="hidden"/>
                                      </p:to>
                                    </p:set>
                                  </p:childTnLst>
                                </p:cTn>
                              </p:par>
                              <p:par>
                                <p:cTn id="14" presetID="9"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ssolve">
                                      <p:cBhvr>
                                        <p:cTn id="19" dur="500"/>
                                        <p:tgtEl>
                                          <p:spTgt spid="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par>
                          <p:cTn id="23" fill="hold">
                            <p:stCondLst>
                              <p:cond delay="500"/>
                            </p:stCondLst>
                            <p:childTnLst>
                              <p:par>
                                <p:cTn id="24" presetID="0" presetClass="path" presetSubtype="0" accel="50000" decel="50000" fill="hold" grpId="0" nodeType="afterEffect">
                                  <p:stCondLst>
                                    <p:cond delay="0"/>
                                  </p:stCondLst>
                                  <p:childTnLst>
                                    <p:animMotion origin="layout" path="M 0 0 L 0.21919 0.11808 " pathEditMode="relative" ptsTypes="AA">
                                      <p:cBhvr>
                                        <p:cTn id="25" dur="2000" fill="hold"/>
                                        <p:tgtEl>
                                          <p:spTgt spid="8"/>
                                        </p:tgtEl>
                                        <p:attrNameLst>
                                          <p:attrName>ppt_x</p:attrName>
                                          <p:attrName>ppt_y</p:attrName>
                                        </p:attrNameLst>
                                      </p:cBhvr>
                                    </p:animMotion>
                                  </p:childTnLst>
                                </p:cTn>
                              </p:par>
                              <p:par>
                                <p:cTn id="26" presetID="0" presetClass="path" presetSubtype="0" accel="50000" decel="50000" fill="hold" grpId="1" nodeType="withEffect">
                                  <p:stCondLst>
                                    <p:cond delay="0"/>
                                  </p:stCondLst>
                                  <p:childTnLst>
                                    <p:animMotion origin="layout" path="M 0 0 L 0.21919 0.11808 " pathEditMode="relative" ptsTypes="AA">
                                      <p:cBhvr>
                                        <p:cTn id="27" dur="2000" fill="hold"/>
                                        <p:tgtEl>
                                          <p:spTgt spid="19"/>
                                        </p:tgtEl>
                                        <p:attrNameLst>
                                          <p:attrName>ppt_x</p:attrName>
                                          <p:attrName>ppt_y</p:attrName>
                                        </p:attrNameLst>
                                      </p:cBhvr>
                                    </p:animMotion>
                                  </p:childTnLst>
                                </p:cTn>
                              </p:par>
                              <p:par>
                                <p:cTn id="28" presetID="0" presetClass="path" presetSubtype="0" accel="50000" decel="50000" fill="hold" grpId="0" nodeType="withEffect">
                                  <p:stCondLst>
                                    <p:cond delay="0"/>
                                  </p:stCondLst>
                                  <p:childTnLst>
                                    <p:animMotion origin="layout" path="M 0 0 L 0.21919 0.11808 " pathEditMode="relative" ptsTypes="AA">
                                      <p:cBhvr>
                                        <p:cTn id="29" dur="2000" fill="hold"/>
                                        <p:tgtEl>
                                          <p:spTgt spid="7"/>
                                        </p:tgtEl>
                                        <p:attrNameLst>
                                          <p:attrName>ppt_x</p:attrName>
                                          <p:attrName>ppt_y</p:attrName>
                                        </p:attrNameLst>
                                      </p:cBhvr>
                                    </p:animMotion>
                                  </p:childTnLst>
                                </p:cTn>
                              </p:par>
                              <p:par>
                                <p:cTn id="30" presetID="0" presetClass="path" presetSubtype="0" accel="50000" decel="50000" fill="hold" grpId="1" nodeType="withEffect">
                                  <p:stCondLst>
                                    <p:cond delay="0"/>
                                  </p:stCondLst>
                                  <p:childTnLst>
                                    <p:animMotion origin="layout" path="M 0 0 L 0.21919 0.11808 " pathEditMode="relative" ptsTypes="AA">
                                      <p:cBhvr>
                                        <p:cTn id="31" dur="2000" fill="hold"/>
                                        <p:tgtEl>
                                          <p:spTgt spid="18"/>
                                        </p:tgtEl>
                                        <p:attrNameLst>
                                          <p:attrName>ppt_x</p:attrName>
                                          <p:attrName>ppt_y</p:attrName>
                                        </p:attrNameLst>
                                      </p:cBhvr>
                                    </p:animMotion>
                                  </p:childTnLst>
                                </p:cTn>
                              </p:par>
                              <p:par>
                                <p:cTn id="32" presetID="0" presetClass="path" presetSubtype="0" accel="50000" decel="50000" fill="hold" grpId="1" nodeType="withEffect">
                                  <p:stCondLst>
                                    <p:cond delay="0"/>
                                  </p:stCondLst>
                                  <p:childTnLst>
                                    <p:animMotion origin="layout" path="M 0 0 L 0.21919 0.11808 " pathEditMode="relative" ptsTypes="AA">
                                      <p:cBhvr>
                                        <p:cTn id="33"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17" grpId="1" animBg="1"/>
      <p:bldP spid="18" grpId="0" animBg="1"/>
      <p:bldP spid="18" grpId="1" animBg="1"/>
      <p:bldP spid="19" grpId="0" animBg="1"/>
      <p:bldP spid="19" grpId="1" animBg="1"/>
      <p:bldP spid="20" grpId="0" animBg="1"/>
      <p:bldP spid="21"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onut 4"/>
          <p:cNvSpPr/>
          <p:nvPr/>
        </p:nvSpPr>
        <p:spPr>
          <a:xfrm>
            <a:off x="1950965" y="3800543"/>
            <a:ext cx="1113523" cy="1095071"/>
          </a:xfrm>
          <a:prstGeom prst="donut">
            <a:avLst/>
          </a:prstGeom>
          <a:solidFill>
            <a:schemeClr val="tx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p:txBody>
          <a:bodyPr/>
          <a:lstStyle/>
          <a:p>
            <a:r>
              <a:rPr lang="en-US" dirty="0">
                <a:latin typeface="+mj-lt"/>
              </a:rPr>
              <a:t>Rolling Friction</a:t>
            </a:r>
          </a:p>
        </p:txBody>
      </p:sp>
      <p:sp>
        <p:nvSpPr>
          <p:cNvPr id="3" name="Slide Number Placeholder 2"/>
          <p:cNvSpPr>
            <a:spLocks noGrp="1"/>
          </p:cNvSpPr>
          <p:nvPr>
            <p:ph type="sldNum" sz="quarter" idx="12"/>
          </p:nvPr>
        </p:nvSpPr>
        <p:spPr/>
        <p:txBody>
          <a:bodyPr/>
          <a:lstStyle/>
          <a:p>
            <a:fld id="{477191CE-07A9-0A40-B6F6-CF0318B57CB9}" type="slidenum">
              <a:rPr lang="en-US" smtClean="0"/>
              <a:t>33</a:t>
            </a:fld>
            <a:endParaRPr lang="en-US"/>
          </a:p>
        </p:txBody>
      </p:sp>
      <p:sp>
        <p:nvSpPr>
          <p:cNvPr id="4" name="Rectangle 3"/>
          <p:cNvSpPr/>
          <p:nvPr/>
        </p:nvSpPr>
        <p:spPr>
          <a:xfrm>
            <a:off x="883456" y="4868006"/>
            <a:ext cx="7601403" cy="257665"/>
          </a:xfrm>
          <a:prstGeom prst="rect">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217281">
            <a:off x="1150332" y="4472305"/>
            <a:ext cx="828240" cy="2576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760561" y="2854837"/>
            <a:ext cx="6119120" cy="461665"/>
          </a:xfrm>
          <a:prstGeom prst="rect">
            <a:avLst/>
          </a:prstGeom>
          <a:noFill/>
        </p:spPr>
        <p:txBody>
          <a:bodyPr wrap="square" rtlCol="0">
            <a:spAutoFit/>
          </a:bodyPr>
          <a:lstStyle/>
          <a:p>
            <a:r>
              <a:rPr lang="en-US" sz="2400" dirty="0">
                <a:latin typeface="+mj-lt"/>
                <a:cs typeface="Arial" panose="020B0604020202020204" pitchFamily="34" charset="0"/>
              </a:rPr>
              <a:t>Friction between the ground and the tire</a:t>
            </a:r>
          </a:p>
        </p:txBody>
      </p:sp>
    </p:spTree>
    <p:extLst>
      <p:ext uri="{BB962C8B-B14F-4D97-AF65-F5344CB8AC3E}">
        <p14:creationId xmlns:p14="http://schemas.microsoft.com/office/powerpoint/2010/main" val="2724685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035 0.0007 L 0.53887 0.0007 " pathEditMode="relative" ptsTypes="AA">
                                      <p:cBhvr>
                                        <p:cTn id="6" dur="2000" fill="hold"/>
                                        <p:tgtEl>
                                          <p:spTgt spid="5"/>
                                        </p:tgtEl>
                                        <p:attrNameLst>
                                          <p:attrName>ppt_x</p:attrName>
                                          <p:attrName>ppt_y</p:attrName>
                                        </p:attrNameLst>
                                      </p:cBhvr>
                                    </p:animMotion>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Inertia</a:t>
            </a:r>
          </a:p>
        </p:txBody>
      </p:sp>
      <p:sp>
        <p:nvSpPr>
          <p:cNvPr id="5" name="Content Placeholder 4"/>
          <p:cNvSpPr>
            <a:spLocks noGrp="1"/>
          </p:cNvSpPr>
          <p:nvPr>
            <p:ph idx="1"/>
          </p:nvPr>
        </p:nvSpPr>
        <p:spPr>
          <a:xfrm>
            <a:off x="500303" y="1600200"/>
            <a:ext cx="8281939" cy="4525963"/>
          </a:xfrm>
        </p:spPr>
        <p:txBody>
          <a:bodyPr/>
          <a:lstStyle/>
          <a:p>
            <a:r>
              <a:rPr lang="en-US" dirty="0">
                <a:latin typeface="+mj-lt"/>
              </a:rPr>
              <a:t>An object at rest. . . . . </a:t>
            </a:r>
          </a:p>
          <a:p>
            <a:endParaRPr lang="en-US" dirty="0">
              <a:latin typeface="+mj-lt"/>
            </a:endParaRPr>
          </a:p>
          <a:p>
            <a:r>
              <a:rPr lang="en-US" dirty="0">
                <a:latin typeface="+mj-lt"/>
              </a:rPr>
              <a:t>An object in motion. . . .</a:t>
            </a:r>
          </a:p>
          <a:p>
            <a:endParaRPr lang="en-US" dirty="0">
              <a:latin typeface="+mj-lt"/>
            </a:endParaRPr>
          </a:p>
          <a:p>
            <a:endParaRPr lang="en-US" dirty="0">
              <a:latin typeface="+mj-lt"/>
            </a:endParaRPr>
          </a:p>
          <a:p>
            <a:endParaRPr lang="en-US" dirty="0">
              <a:latin typeface="+mj-lt"/>
            </a:endParaRPr>
          </a:p>
          <a:p>
            <a:pPr marL="0" indent="0" algn="r">
              <a:buNone/>
            </a:pPr>
            <a:r>
              <a:rPr lang="en-US" sz="1800" dirty="0">
                <a:latin typeface="+mj-lt"/>
              </a:rPr>
              <a:t>First published in 1666 by Sir Isaac Newton in</a:t>
            </a:r>
          </a:p>
          <a:p>
            <a:pPr marL="0" indent="0" algn="r">
              <a:buNone/>
            </a:pPr>
            <a:r>
              <a:rPr lang="en-US" sz="1600" i="1" dirty="0">
                <a:latin typeface="+mj-lt"/>
              </a:rPr>
              <a:t>Principia </a:t>
            </a:r>
            <a:r>
              <a:rPr lang="en-US" sz="1600" i="1" dirty="0" err="1">
                <a:latin typeface="+mj-lt"/>
              </a:rPr>
              <a:t>Mathematica</a:t>
            </a:r>
            <a:r>
              <a:rPr lang="en-US" sz="1600" i="1" dirty="0">
                <a:latin typeface="+mj-lt"/>
              </a:rPr>
              <a:t> </a:t>
            </a:r>
            <a:r>
              <a:rPr lang="en-US" sz="1600" i="1" dirty="0" err="1">
                <a:latin typeface="+mj-lt"/>
              </a:rPr>
              <a:t>Philosophiae</a:t>
            </a:r>
            <a:r>
              <a:rPr lang="en-US" sz="1600" i="1" dirty="0">
                <a:latin typeface="+mj-lt"/>
              </a:rPr>
              <a:t> </a:t>
            </a:r>
            <a:r>
              <a:rPr lang="en-US" sz="1600" i="1" dirty="0" err="1">
                <a:latin typeface="+mj-lt"/>
              </a:rPr>
              <a:t>Naturalis</a:t>
            </a:r>
            <a:r>
              <a:rPr lang="en-US" sz="1600" i="1" dirty="0">
                <a:latin typeface="+mj-lt"/>
              </a:rPr>
              <a:t>. </a:t>
            </a:r>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34</a:t>
            </a:fld>
            <a:endParaRPr lang="en-US"/>
          </a:p>
        </p:txBody>
      </p:sp>
      <p:pic>
        <p:nvPicPr>
          <p:cNvPr id="9" name="Picture 8"/>
          <p:cNvPicPr>
            <a:picLocks noChangeAspect="1"/>
          </p:cNvPicPr>
          <p:nvPr/>
        </p:nvPicPr>
        <p:blipFill>
          <a:blip r:embed="rId3"/>
          <a:stretch>
            <a:fillRect/>
          </a:stretch>
        </p:blipFill>
        <p:spPr>
          <a:xfrm>
            <a:off x="541661" y="3772941"/>
            <a:ext cx="3314239" cy="22829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3003" y="1417638"/>
            <a:ext cx="2264248" cy="1698186"/>
          </a:xfrm>
          <a:prstGeom prst="rect">
            <a:avLst/>
          </a:prstGeom>
          <a:ln>
            <a:solidFill>
              <a:schemeClr val="tx1"/>
            </a:solidFill>
          </a:ln>
        </p:spPr>
      </p:pic>
    </p:spTree>
    <p:extLst>
      <p:ext uri="{BB962C8B-B14F-4D97-AF65-F5344CB8AC3E}">
        <p14:creationId xmlns:p14="http://schemas.microsoft.com/office/powerpoint/2010/main" val="65141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childTnLst>
                                </p:cTn>
                              </p:par>
                              <p:par>
                                <p:cTn id="17" presetID="9"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394307" y="332355"/>
            <a:ext cx="4304073" cy="3199871"/>
          </a:xfrm>
        </p:spPr>
        <p:txBody>
          <a:bodyPr>
            <a:noAutofit/>
          </a:bodyPr>
          <a:lstStyle/>
          <a:p>
            <a:pPr>
              <a:lnSpc>
                <a:spcPct val="120000"/>
              </a:lnSpc>
              <a:spcBef>
                <a:spcPts val="0"/>
              </a:spcBef>
              <a:spcAft>
                <a:spcPts val="1200"/>
              </a:spcAft>
            </a:pPr>
            <a:r>
              <a:rPr lang="en-US" sz="2000" dirty="0">
                <a:latin typeface="+mj-lt"/>
                <a:cs typeface="Arial" panose="020B0604020202020204" pitchFamily="34" charset="0"/>
              </a:rPr>
              <a:t>Normal conditions with good traction.</a:t>
            </a:r>
          </a:p>
          <a:p>
            <a:pPr>
              <a:lnSpc>
                <a:spcPct val="120000"/>
              </a:lnSpc>
              <a:spcBef>
                <a:spcPts val="0"/>
              </a:spcBef>
              <a:spcAft>
                <a:spcPts val="1200"/>
              </a:spcAft>
            </a:pPr>
            <a:r>
              <a:rPr lang="en-US" sz="2000" dirty="0">
                <a:latin typeface="+mj-lt"/>
                <a:cs typeface="Arial" panose="020B0604020202020204" pitchFamily="34" charset="0"/>
              </a:rPr>
              <a:t>Traveling posted speed in curve.</a:t>
            </a:r>
          </a:p>
          <a:p>
            <a:pPr>
              <a:lnSpc>
                <a:spcPct val="120000"/>
              </a:lnSpc>
              <a:spcBef>
                <a:spcPts val="0"/>
              </a:spcBef>
              <a:spcAft>
                <a:spcPts val="1200"/>
              </a:spcAft>
            </a:pPr>
            <a:r>
              <a:rPr lang="en-US" sz="2000" dirty="0">
                <a:latin typeface="+mj-lt"/>
                <a:cs typeface="Arial" panose="020B0604020202020204" pitchFamily="34" charset="0"/>
              </a:rPr>
              <a:t>Proper steering, braking and acceleration at the transition peg.</a:t>
            </a:r>
          </a:p>
          <a:p>
            <a:pPr>
              <a:lnSpc>
                <a:spcPct val="120000"/>
              </a:lnSpc>
              <a:spcBef>
                <a:spcPts val="0"/>
              </a:spcBef>
              <a:spcAft>
                <a:spcPts val="1200"/>
              </a:spcAft>
            </a:pPr>
            <a:r>
              <a:rPr lang="en-US" sz="2000" dirty="0">
                <a:latin typeface="+mj-lt"/>
                <a:cs typeface="Arial" panose="020B0604020202020204" pitchFamily="34" charset="0"/>
              </a:rPr>
              <a:t>The car will follow the intended path</a:t>
            </a:r>
            <a:r>
              <a:rPr lang="en-US" sz="1600" dirty="0">
                <a:latin typeface="+mj-lt"/>
                <a:cs typeface="Arial" panose="020B0604020202020204" pitchFamily="34" charset="0"/>
              </a:rPr>
              <a:t>.</a:t>
            </a:r>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35</a:t>
            </a:fld>
            <a:endParaRPr lang="en-US"/>
          </a:p>
        </p:txBody>
      </p:sp>
      <p:sp>
        <p:nvSpPr>
          <p:cNvPr id="5" name="Bent Arrow 4"/>
          <p:cNvSpPr/>
          <p:nvPr/>
        </p:nvSpPr>
        <p:spPr>
          <a:xfrm rot="5400000" flipH="1">
            <a:off x="1492138" y="-950845"/>
            <a:ext cx="5676546" cy="8161158"/>
          </a:xfrm>
          <a:prstGeom prst="bentArrow">
            <a:avLst>
              <a:gd name="adj1" fmla="val 36953"/>
              <a:gd name="adj2" fmla="val 28228"/>
              <a:gd name="adj3" fmla="val 25000"/>
              <a:gd name="adj4" fmla="val 43750"/>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437205" y="485767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33412" y="486434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46344" y="487101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52333" y="487074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6290359" y="2682129"/>
            <a:ext cx="1013725" cy="8966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rot="5400000">
            <a:off x="3806495" y="1904850"/>
            <a:ext cx="2512115" cy="3462941"/>
          </a:xfrm>
          <a:prstGeom prst="arc">
            <a:avLst>
              <a:gd name="adj1" fmla="val 16209684"/>
              <a:gd name="adj2" fmla="val 0"/>
            </a:avLst>
          </a:prstGeom>
          <a:ln w="6985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 name="Picture 13" descr="Camry_v01j_Top_50RGB_glass_90p.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964" y="5051985"/>
            <a:ext cx="1706048" cy="731461"/>
          </a:xfrm>
          <a:prstGeom prst="rect">
            <a:avLst/>
          </a:prstGeom>
        </p:spPr>
      </p:pic>
      <p:sp>
        <p:nvSpPr>
          <p:cNvPr id="15" name="Right Arrow 14"/>
          <p:cNvSpPr/>
          <p:nvPr/>
        </p:nvSpPr>
        <p:spPr>
          <a:xfrm>
            <a:off x="2276241" y="5183834"/>
            <a:ext cx="2817542" cy="484632"/>
          </a:xfrm>
          <a:prstGeom prst="rightArrow">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Left Turn Arrow.png"/>
          <p:cNvPicPr>
            <a:picLocks noChangeAspect="1"/>
          </p:cNvPicPr>
          <p:nvPr/>
        </p:nvPicPr>
        <p:blipFill rotWithShape="1">
          <a:blip r:embed="rId4">
            <a:extLst>
              <a:ext uri="{28A0092B-C50C-407E-A947-70E740481C1C}">
                <a14:useLocalDpi xmlns:a14="http://schemas.microsoft.com/office/drawing/2010/main" val="0"/>
              </a:ext>
            </a:extLst>
          </a:blip>
          <a:srcRect l="45677"/>
          <a:stretch/>
        </p:blipFill>
        <p:spPr>
          <a:xfrm>
            <a:off x="5253397" y="3164432"/>
            <a:ext cx="2616289" cy="2324746"/>
          </a:xfrm>
          <a:prstGeom prst="rect">
            <a:avLst/>
          </a:prstGeom>
        </p:spPr>
      </p:pic>
      <p:sp>
        <p:nvSpPr>
          <p:cNvPr id="18" name="TextBox 17"/>
          <p:cNvSpPr txBox="1"/>
          <p:nvPr/>
        </p:nvSpPr>
        <p:spPr>
          <a:xfrm>
            <a:off x="6724627" y="3532226"/>
            <a:ext cx="1235276" cy="261610"/>
          </a:xfrm>
          <a:prstGeom prst="rect">
            <a:avLst/>
          </a:prstGeom>
          <a:noFill/>
        </p:spPr>
        <p:txBody>
          <a:bodyPr wrap="square" rtlCol="0">
            <a:spAutoFit/>
          </a:bodyPr>
          <a:lstStyle/>
          <a:p>
            <a:pPr algn="ctr"/>
            <a:r>
              <a:rPr lang="en-US" sz="1050" dirty="0">
                <a:solidFill>
                  <a:schemeClr val="bg1"/>
                </a:solidFill>
              </a:rPr>
              <a:t>Intended Path</a:t>
            </a:r>
          </a:p>
        </p:txBody>
      </p:sp>
      <p:pic>
        <p:nvPicPr>
          <p:cNvPr id="22" name="Picture 21" descr="Camry_v01j_Top_50RGB_glass_90p.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6530039" y="1921982"/>
            <a:ext cx="1706048" cy="731461"/>
          </a:xfrm>
          <a:prstGeom prst="rect">
            <a:avLst/>
          </a:prstGeom>
        </p:spPr>
      </p:pic>
    </p:spTree>
    <p:extLst>
      <p:ext uri="{BB962C8B-B14F-4D97-AF65-F5344CB8AC3E}">
        <p14:creationId xmlns:p14="http://schemas.microsoft.com/office/powerpoint/2010/main" val="57723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3" end="3"/>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2000"/>
                                        <p:tgtEl>
                                          <p:spTgt spid="15"/>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2000"/>
                                        <p:tgtEl>
                                          <p:spTgt spid="17"/>
                                        </p:tgtEl>
                                      </p:cBhvr>
                                    </p:animEffect>
                                  </p:childTnLst>
                                </p:cTn>
                              </p:par>
                            </p:childTnLst>
                          </p:cTn>
                        </p:par>
                        <p:par>
                          <p:cTn id="26" fill="hold">
                            <p:stCondLst>
                              <p:cond delay="4000"/>
                            </p:stCondLst>
                            <p:childTnLst>
                              <p:par>
                                <p:cTn id="27" presetID="22" presetClass="entr" presetSubtype="4"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down)">
                                      <p:cBhvr>
                                        <p:cTn id="33" dur="500"/>
                                        <p:tgtEl>
                                          <p:spTgt spid="22"/>
                                        </p:tgtEl>
                                      </p:cBhvr>
                                    </p:animEffect>
                                  </p:childTnLst>
                                </p:cTn>
                              </p:par>
                              <p:par>
                                <p:cTn id="34" presetID="1" presetClass="exit" presetSubtype="0" fill="hold"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15" grpId="0" animBg="1"/>
      <p:bldP spid="1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ntent Placeholder 20"/>
          <p:cNvSpPr>
            <a:spLocks noGrp="1"/>
          </p:cNvSpPr>
          <p:nvPr>
            <p:ph idx="1"/>
          </p:nvPr>
        </p:nvSpPr>
        <p:spPr>
          <a:xfrm>
            <a:off x="269827" y="295567"/>
            <a:ext cx="4370412" cy="3340753"/>
          </a:xfrm>
        </p:spPr>
        <p:txBody>
          <a:bodyPr>
            <a:noAutofit/>
          </a:bodyPr>
          <a:lstStyle/>
          <a:p>
            <a:pPr>
              <a:spcBef>
                <a:spcPts val="0"/>
              </a:spcBef>
            </a:pPr>
            <a:r>
              <a:rPr lang="en-US" sz="2000" dirty="0">
                <a:latin typeface="+mj-lt"/>
                <a:cs typeface="Arial" panose="020B0604020202020204" pitchFamily="34" charset="0"/>
              </a:rPr>
              <a:t>Normal conditions with good traction.</a:t>
            </a:r>
          </a:p>
          <a:p>
            <a:pPr>
              <a:spcBef>
                <a:spcPts val="0"/>
              </a:spcBef>
            </a:pPr>
            <a:endParaRPr lang="en-US" sz="2000" dirty="0">
              <a:latin typeface="+mj-lt"/>
              <a:cs typeface="Arial" panose="020B0604020202020204" pitchFamily="34" charset="0"/>
            </a:endParaRPr>
          </a:p>
          <a:p>
            <a:pPr>
              <a:spcBef>
                <a:spcPts val="0"/>
              </a:spcBef>
            </a:pPr>
            <a:r>
              <a:rPr lang="en-US" sz="2000" dirty="0">
                <a:latin typeface="+mj-lt"/>
                <a:cs typeface="Arial" panose="020B0604020202020204" pitchFamily="34" charset="0"/>
              </a:rPr>
              <a:t>Traveling at higher speeds.</a:t>
            </a:r>
          </a:p>
          <a:p>
            <a:pPr>
              <a:spcBef>
                <a:spcPts val="0"/>
              </a:spcBef>
            </a:pPr>
            <a:endParaRPr lang="en-US" sz="2000" dirty="0">
              <a:latin typeface="+mj-lt"/>
              <a:cs typeface="Arial" panose="020B0604020202020204" pitchFamily="34" charset="0"/>
            </a:endParaRPr>
          </a:p>
          <a:p>
            <a:pPr>
              <a:spcBef>
                <a:spcPts val="0"/>
              </a:spcBef>
            </a:pPr>
            <a:r>
              <a:rPr lang="en-US" sz="2000" dirty="0">
                <a:latin typeface="+mj-lt"/>
                <a:cs typeface="Arial" panose="020B0604020202020204" pitchFamily="34" charset="0"/>
              </a:rPr>
              <a:t>Improper steering, braking or acceleration at the transition peg.</a:t>
            </a:r>
          </a:p>
          <a:p>
            <a:pPr>
              <a:spcBef>
                <a:spcPts val="0"/>
              </a:spcBef>
            </a:pPr>
            <a:endParaRPr lang="en-US" sz="2000" dirty="0">
              <a:latin typeface="+mj-lt"/>
              <a:cs typeface="Arial" panose="020B0604020202020204" pitchFamily="34" charset="0"/>
            </a:endParaRPr>
          </a:p>
          <a:p>
            <a:pPr>
              <a:spcBef>
                <a:spcPts val="0"/>
              </a:spcBef>
            </a:pPr>
            <a:r>
              <a:rPr lang="en-US" sz="2000" dirty="0">
                <a:latin typeface="+mj-lt"/>
                <a:cs typeface="Arial" panose="020B0604020202020204" pitchFamily="34" charset="0"/>
              </a:rPr>
              <a:t>The car will proceed off the roadway and into a crash.</a:t>
            </a:r>
          </a:p>
          <a:p>
            <a:endParaRPr lang="en-US" sz="2400" dirty="0"/>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36</a:t>
            </a:fld>
            <a:endParaRPr lang="en-US"/>
          </a:p>
        </p:txBody>
      </p:sp>
      <p:sp>
        <p:nvSpPr>
          <p:cNvPr id="5" name="Bent Arrow 4"/>
          <p:cNvSpPr/>
          <p:nvPr/>
        </p:nvSpPr>
        <p:spPr>
          <a:xfrm rot="5400000" flipH="1">
            <a:off x="1492138" y="-950845"/>
            <a:ext cx="5676546" cy="8161158"/>
          </a:xfrm>
          <a:prstGeom prst="bentArrow">
            <a:avLst>
              <a:gd name="adj1" fmla="val 36953"/>
              <a:gd name="adj2" fmla="val 28228"/>
              <a:gd name="adj3" fmla="val 25000"/>
              <a:gd name="adj4" fmla="val 43750"/>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ectangle 5"/>
          <p:cNvSpPr/>
          <p:nvPr/>
        </p:nvSpPr>
        <p:spPr>
          <a:xfrm>
            <a:off x="437205" y="485767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533412" y="486434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46344" y="487101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552333" y="4870747"/>
            <a:ext cx="791133" cy="6939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rot="16200000">
            <a:off x="6290359" y="2682129"/>
            <a:ext cx="1013725" cy="89665"/>
          </a:xfrm>
          <a:prstGeom prst="rect">
            <a:avLst/>
          </a:prstGeom>
          <a:solidFill>
            <a:srgbClr val="FFFF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rot="5400000">
            <a:off x="3806495" y="1904850"/>
            <a:ext cx="2512115" cy="3462941"/>
          </a:xfrm>
          <a:prstGeom prst="arc">
            <a:avLst>
              <a:gd name="adj1" fmla="val 16209684"/>
              <a:gd name="adj2" fmla="val 0"/>
            </a:avLst>
          </a:prstGeom>
          <a:ln w="69850">
            <a:solidFill>
              <a:srgbClr val="FFFF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 name="Picture 13" descr="Camry_v01j_Top_50RGB_glass_90p.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4964" y="5051985"/>
            <a:ext cx="1706048" cy="731461"/>
          </a:xfrm>
          <a:prstGeom prst="rect">
            <a:avLst/>
          </a:prstGeom>
        </p:spPr>
      </p:pic>
      <p:pic>
        <p:nvPicPr>
          <p:cNvPr id="4" name="Picture 3" descr="Actual Path.png"/>
          <p:cNvPicPr>
            <a:picLocks noChangeAspect="1"/>
          </p:cNvPicPr>
          <p:nvPr/>
        </p:nvPicPr>
        <p:blipFill rotWithShape="1">
          <a:blip r:embed="rId4">
            <a:extLst>
              <a:ext uri="{28A0092B-C50C-407E-A947-70E740481C1C}">
                <a14:useLocalDpi xmlns:a14="http://schemas.microsoft.com/office/drawing/2010/main" val="0"/>
              </a:ext>
            </a:extLst>
          </a:blip>
          <a:srcRect l="49680"/>
          <a:stretch/>
        </p:blipFill>
        <p:spPr>
          <a:xfrm>
            <a:off x="5170120" y="4031873"/>
            <a:ext cx="3337377" cy="1464358"/>
          </a:xfrm>
          <a:prstGeom prst="rect">
            <a:avLst/>
          </a:prstGeom>
        </p:spPr>
      </p:pic>
      <p:sp>
        <p:nvSpPr>
          <p:cNvPr id="10" name="TextBox 9"/>
          <p:cNvSpPr txBox="1"/>
          <p:nvPr/>
        </p:nvSpPr>
        <p:spPr>
          <a:xfrm>
            <a:off x="7744771" y="4975649"/>
            <a:ext cx="1019931" cy="307777"/>
          </a:xfrm>
          <a:prstGeom prst="rect">
            <a:avLst/>
          </a:prstGeom>
          <a:noFill/>
        </p:spPr>
        <p:txBody>
          <a:bodyPr wrap="none" rtlCol="0">
            <a:spAutoFit/>
          </a:bodyPr>
          <a:lstStyle/>
          <a:p>
            <a:r>
              <a:rPr lang="en-US" sz="1400" dirty="0"/>
              <a:t>Actual Path</a:t>
            </a:r>
          </a:p>
        </p:txBody>
      </p:sp>
      <p:sp>
        <p:nvSpPr>
          <p:cNvPr id="16" name="Right Arrow 15"/>
          <p:cNvSpPr/>
          <p:nvPr/>
        </p:nvSpPr>
        <p:spPr>
          <a:xfrm>
            <a:off x="2227663" y="5239353"/>
            <a:ext cx="2789783" cy="388614"/>
          </a:xfrm>
          <a:prstGeom prst="rightArrow">
            <a:avLst/>
          </a:prstGeom>
          <a:solidFill>
            <a:srgbClr val="FF0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2276241" y="5183834"/>
            <a:ext cx="2817542" cy="484632"/>
          </a:xfrm>
          <a:prstGeom prst="rightArrow">
            <a:avLst/>
          </a:prstGeom>
          <a:solidFill>
            <a:srgbClr val="00800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Left Turn Arrow.png"/>
          <p:cNvPicPr>
            <a:picLocks noChangeAspect="1"/>
          </p:cNvPicPr>
          <p:nvPr/>
        </p:nvPicPr>
        <p:blipFill rotWithShape="1">
          <a:blip r:embed="rId5">
            <a:extLst>
              <a:ext uri="{28A0092B-C50C-407E-A947-70E740481C1C}">
                <a14:useLocalDpi xmlns:a14="http://schemas.microsoft.com/office/drawing/2010/main" val="0"/>
              </a:ext>
            </a:extLst>
          </a:blip>
          <a:srcRect l="45677"/>
          <a:stretch/>
        </p:blipFill>
        <p:spPr>
          <a:xfrm>
            <a:off x="5253397" y="3164432"/>
            <a:ext cx="2616289" cy="2324746"/>
          </a:xfrm>
          <a:prstGeom prst="rect">
            <a:avLst/>
          </a:prstGeom>
        </p:spPr>
      </p:pic>
      <p:sp>
        <p:nvSpPr>
          <p:cNvPr id="19" name="TextBox 18"/>
          <p:cNvSpPr txBox="1"/>
          <p:nvPr/>
        </p:nvSpPr>
        <p:spPr>
          <a:xfrm>
            <a:off x="6724627" y="3532226"/>
            <a:ext cx="1235276" cy="261610"/>
          </a:xfrm>
          <a:prstGeom prst="rect">
            <a:avLst/>
          </a:prstGeom>
          <a:noFill/>
        </p:spPr>
        <p:txBody>
          <a:bodyPr wrap="square" rtlCol="0">
            <a:spAutoFit/>
          </a:bodyPr>
          <a:lstStyle/>
          <a:p>
            <a:pPr algn="ctr"/>
            <a:r>
              <a:rPr lang="en-US" sz="1050" dirty="0">
                <a:solidFill>
                  <a:schemeClr val="bg1"/>
                </a:solidFill>
              </a:rPr>
              <a:t>Intended Path</a:t>
            </a:r>
          </a:p>
        </p:txBody>
      </p:sp>
      <p:pic>
        <p:nvPicPr>
          <p:cNvPr id="2" name="Picture 1" descr="Camry_v01j_LSide_50RGB_glas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6431528">
            <a:off x="7701421" y="2858549"/>
            <a:ext cx="1747145" cy="650669"/>
          </a:xfrm>
          <a:prstGeom prst="rect">
            <a:avLst/>
          </a:prstGeom>
        </p:spPr>
      </p:pic>
    </p:spTree>
    <p:extLst>
      <p:ext uri="{BB962C8B-B14F-4D97-AF65-F5344CB8AC3E}">
        <p14:creationId xmlns:p14="http://schemas.microsoft.com/office/powerpoint/2010/main" val="103373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6" end="6"/>
                                            </p:txEl>
                                          </p:spTgt>
                                        </p:tgtEl>
                                        <p:attrNameLst>
                                          <p:attrName>style.visibility</p:attrName>
                                        </p:attrNameLst>
                                      </p:cBhvr>
                                      <p:to>
                                        <p:strVal val="visible"/>
                                      </p:to>
                                    </p:set>
                                  </p:childTnLst>
                                </p:cTn>
                              </p:par>
                              <p:par>
                                <p:cTn id="19" presetID="22" presetClass="entr" presetSubtype="8"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2000"/>
                                        <p:tgtEl>
                                          <p:spTgt spid="17"/>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childTnLst>
                          </p:cTn>
                        </p:par>
                        <p:par>
                          <p:cTn id="25" fill="hold">
                            <p:stCondLst>
                              <p:cond delay="2000"/>
                            </p:stCondLst>
                            <p:childTnLst>
                              <p:par>
                                <p:cTn id="26" presetID="2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down)">
                                      <p:cBhvr>
                                        <p:cTn id="28" dur="2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par>
                          <p:cTn id="35" fill="hold">
                            <p:stCondLst>
                              <p:cond delay="0"/>
                            </p:stCondLst>
                            <p:childTnLst>
                              <p:par>
                                <p:cTn id="36" presetID="1" presetClass="exit" presetSubtype="0" fill="hold" grpId="1" nodeType="afterEffect">
                                  <p:stCondLst>
                                    <p:cond delay="0"/>
                                  </p:stCondLst>
                                  <p:childTnLst>
                                    <p:set>
                                      <p:cBhvr>
                                        <p:cTn id="37" dur="1" fill="hold">
                                          <p:stCondLst>
                                            <p:cond delay="0"/>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par>
                          <p:cTn id="43" fill="hold">
                            <p:stCondLst>
                              <p:cond delay="500"/>
                            </p:stCondLst>
                            <p:childTnLst>
                              <p:par>
                                <p:cTn id="44" presetID="1" presetClass="exit" presetSubtype="0" fill="hold" nodeType="afterEffect">
                                  <p:stCondLst>
                                    <p:cond delay="0"/>
                                  </p:stCondLst>
                                  <p:childTnLst>
                                    <p:set>
                                      <p:cBhvr>
                                        <p:cTn id="45" dur="1" fill="hold">
                                          <p:stCondLst>
                                            <p:cond delay="0"/>
                                          </p:stCondLst>
                                        </p:cTn>
                                        <p:tgtEl>
                                          <p:spTgt spid="18"/>
                                        </p:tgtEl>
                                        <p:attrNameLst>
                                          <p:attrName>style.visibility</p:attrName>
                                        </p:attrNameLst>
                                      </p:cBhvr>
                                      <p:to>
                                        <p:strVal val="hidden"/>
                                      </p:to>
                                    </p:set>
                                  </p:childTnLst>
                                </p:cTn>
                              </p:par>
                              <p:par>
                                <p:cTn id="46" presetID="22" presetClass="entr" presetSubtype="4"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par>
                                <p:cTn id="49" presetID="1" presetClass="exit" presetSubtype="0" fill="hold"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par>
                          <p:cTn id="51" fill="hold">
                            <p:stCondLst>
                              <p:cond delay="1000"/>
                            </p:stCondLst>
                            <p:childTnLst>
                              <p:par>
                                <p:cTn id="52" presetID="22" presetClass="entr" presetSubtype="4" fill="hold" nodeType="after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wipe(down)">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P spid="16" grpId="0" animBg="1"/>
      <p:bldP spid="17" grpId="0" animBg="1"/>
      <p:bldP spid="17" grpId="1" animBg="1"/>
      <p:bldP spid="19" grpId="0"/>
      <p:bldP spid="1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7191CE-07A9-0A40-B6F6-CF0318B57CB9}" type="slidenum">
              <a:rPr lang="en-US" smtClean="0"/>
              <a:t>37</a:t>
            </a:fld>
            <a:endParaRPr lang="en-US"/>
          </a:p>
        </p:txBody>
      </p:sp>
      <p:pic>
        <p:nvPicPr>
          <p:cNvPr id="2" name="4.1-36 Red Race C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52246" y="1484679"/>
            <a:ext cx="5404339" cy="4053254"/>
          </a:xfrm>
          <a:prstGeom prst="rect">
            <a:avLst/>
          </a:prstGeom>
        </p:spPr>
      </p:pic>
      <p:sp>
        <p:nvSpPr>
          <p:cNvPr id="6" name="TextBox 5"/>
          <p:cNvSpPr txBox="1"/>
          <p:nvPr/>
        </p:nvSpPr>
        <p:spPr>
          <a:xfrm>
            <a:off x="3404952" y="5766331"/>
            <a:ext cx="2368061" cy="369332"/>
          </a:xfrm>
          <a:prstGeom prst="rect">
            <a:avLst/>
          </a:prstGeom>
          <a:noFill/>
        </p:spPr>
        <p:txBody>
          <a:bodyPr wrap="square" rtlCol="0">
            <a:spAutoFit/>
          </a:bodyPr>
          <a:lstStyle/>
          <a:p>
            <a:pPr algn="ctr"/>
            <a:r>
              <a:rPr lang="en-US" dirty="0"/>
              <a:t>PLAY VIDEO (:09)</a:t>
            </a:r>
          </a:p>
        </p:txBody>
      </p:sp>
      <p:sp>
        <p:nvSpPr>
          <p:cNvPr id="7" name="Rectangle 6"/>
          <p:cNvSpPr/>
          <p:nvPr/>
        </p:nvSpPr>
        <p:spPr>
          <a:xfrm>
            <a:off x="1987881" y="343096"/>
            <a:ext cx="5632119" cy="646331"/>
          </a:xfrm>
          <a:prstGeom prst="rect">
            <a:avLst/>
          </a:prstGeom>
        </p:spPr>
        <p:txBody>
          <a:bodyPr wrap="none">
            <a:spAutoFit/>
          </a:bodyPr>
          <a:lstStyle/>
          <a:p>
            <a:r>
              <a:rPr lang="en-US" sz="3600" dirty="0"/>
              <a:t>Gravity demands obedience. </a:t>
            </a:r>
          </a:p>
        </p:txBody>
      </p:sp>
    </p:spTree>
    <p:extLst>
      <p:ext uri="{BB962C8B-B14F-4D97-AF65-F5344CB8AC3E}">
        <p14:creationId xmlns:p14="http://schemas.microsoft.com/office/powerpoint/2010/main" val="11587133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Grp="1" noChangeArrowheads="1"/>
          </p:cNvSpPr>
          <p:nvPr>
            <p:ph type="subTitle" idx="1"/>
          </p:nvPr>
        </p:nvSpPr>
        <p:spPr>
          <a:xfrm>
            <a:off x="304800" y="457200"/>
            <a:ext cx="8610600" cy="5638800"/>
          </a:xfrm>
        </p:spPr>
        <p:txBody>
          <a:bodyPr>
            <a:noAutofit/>
          </a:bodyPr>
          <a:lstStyle/>
          <a:p>
            <a:pPr algn="l">
              <a:spcBef>
                <a:spcPts val="1800"/>
              </a:spcBef>
              <a:spcAft>
                <a:spcPts val="2400"/>
              </a:spcAft>
              <a:defRPr/>
            </a:pPr>
            <a:r>
              <a:rPr lang="en-US" sz="4000" dirty="0">
                <a:solidFill>
                  <a:srgbClr val="C00000"/>
                </a:solidFill>
                <a:latin typeface="+mj-lt"/>
              </a:rPr>
              <a:t>What is traction?</a:t>
            </a:r>
          </a:p>
          <a:p>
            <a:pPr algn="l">
              <a:spcBef>
                <a:spcPts val="0"/>
              </a:spcBef>
              <a:spcAft>
                <a:spcPts val="0"/>
              </a:spcAft>
              <a:defRPr/>
            </a:pPr>
            <a:r>
              <a:rPr lang="en-US" sz="2800" dirty="0">
                <a:solidFill>
                  <a:schemeClr val="tx1"/>
                </a:solidFill>
                <a:latin typeface="+mj-lt"/>
              </a:rPr>
              <a:t>The ability of the tires to </a:t>
            </a:r>
          </a:p>
          <a:p>
            <a:pPr algn="l">
              <a:spcBef>
                <a:spcPts val="0"/>
              </a:spcBef>
              <a:spcAft>
                <a:spcPts val="2400"/>
              </a:spcAft>
              <a:defRPr/>
            </a:pPr>
            <a:r>
              <a:rPr lang="en-US" sz="2800" dirty="0">
                <a:solidFill>
                  <a:schemeClr val="tx1"/>
                </a:solidFill>
                <a:latin typeface="+mj-lt"/>
              </a:rPr>
              <a:t>grip the surface of the road.</a:t>
            </a:r>
          </a:p>
          <a:p>
            <a:pPr algn="l">
              <a:spcBef>
                <a:spcPts val="1800"/>
              </a:spcBef>
              <a:spcAft>
                <a:spcPts val="0"/>
              </a:spcAft>
              <a:defRPr/>
            </a:pPr>
            <a:r>
              <a:rPr lang="en-US" sz="3000" dirty="0">
                <a:solidFill>
                  <a:srgbClr val="C00000"/>
                </a:solidFill>
                <a:latin typeface="+mj-lt"/>
              </a:rPr>
              <a:t>What limits the amount of </a:t>
            </a:r>
          </a:p>
          <a:p>
            <a:pPr algn="l">
              <a:spcBef>
                <a:spcPts val="0"/>
              </a:spcBef>
              <a:spcAft>
                <a:spcPts val="1200"/>
              </a:spcAft>
              <a:defRPr/>
            </a:pPr>
            <a:r>
              <a:rPr lang="en-US" sz="3000" dirty="0">
                <a:solidFill>
                  <a:srgbClr val="C00000"/>
                </a:solidFill>
                <a:latin typeface="+mj-lt"/>
              </a:rPr>
              <a:t>traction?</a:t>
            </a:r>
          </a:p>
          <a:p>
            <a:pPr marL="914400" lvl="1" indent="-457200" algn="l">
              <a:spcBef>
                <a:spcPts val="1200"/>
              </a:spcBef>
              <a:spcAft>
                <a:spcPts val="600"/>
              </a:spcAft>
              <a:buFont typeface="Arial" pitchFamily="34" charset="0"/>
              <a:buChar char="•"/>
              <a:defRPr/>
            </a:pPr>
            <a:r>
              <a:rPr lang="en-US" dirty="0">
                <a:solidFill>
                  <a:schemeClr val="tx1"/>
                </a:solidFill>
                <a:latin typeface="+mj-lt"/>
              </a:rPr>
              <a:t>Conditions of tires</a:t>
            </a:r>
          </a:p>
          <a:p>
            <a:pPr marL="914400" lvl="1" indent="-457200" algn="l">
              <a:spcBef>
                <a:spcPts val="1200"/>
              </a:spcBef>
              <a:spcAft>
                <a:spcPts val="600"/>
              </a:spcAft>
              <a:buFont typeface="Arial" pitchFamily="34" charset="0"/>
              <a:buChar char="•"/>
              <a:defRPr/>
            </a:pPr>
            <a:r>
              <a:rPr lang="en-US" dirty="0">
                <a:solidFill>
                  <a:schemeClr val="tx1"/>
                </a:solidFill>
                <a:latin typeface="+mj-lt"/>
              </a:rPr>
              <a:t>Conditions of the roadway </a:t>
            </a:r>
          </a:p>
          <a:p>
            <a:pPr marL="914400" lvl="1" indent="-457200" algn="l">
              <a:spcBef>
                <a:spcPts val="1200"/>
              </a:spcBef>
              <a:spcAft>
                <a:spcPts val="600"/>
              </a:spcAft>
              <a:buFont typeface="Arial" pitchFamily="34" charset="0"/>
              <a:buChar char="•"/>
              <a:defRPr/>
            </a:pPr>
            <a:r>
              <a:rPr lang="en-US" dirty="0">
                <a:solidFill>
                  <a:schemeClr val="tx1"/>
                </a:solidFill>
                <a:latin typeface="+mj-lt"/>
              </a:rPr>
              <a:t>Vehicle speed, pitch, and roll forces</a:t>
            </a:r>
          </a:p>
          <a:p>
            <a:pPr>
              <a:spcBef>
                <a:spcPts val="1800"/>
              </a:spcBef>
              <a:spcAft>
                <a:spcPts val="1200"/>
              </a:spcAft>
              <a:defRPr/>
            </a:pPr>
            <a:endParaRPr lang="en-US" sz="2800" dirty="0">
              <a:solidFill>
                <a:schemeClr val="bg1">
                  <a:lumMod val="95000"/>
                </a:schemeClr>
              </a:solidFill>
              <a:effectLst>
                <a:outerShdw blurRad="38100" dist="38100" dir="2700000" algn="tl">
                  <a:srgbClr val="000000">
                    <a:alpha val="43137"/>
                  </a:srgbClr>
                </a:outerShdw>
              </a:effectLst>
            </a:endParaRPr>
          </a:p>
        </p:txBody>
      </p:sp>
      <p:pic>
        <p:nvPicPr>
          <p:cNvPr id="7" name="Picture 6" descr="tire4.jpg"/>
          <p:cNvPicPr>
            <a:picLocks noChangeAspect="1"/>
          </p:cNvPicPr>
          <p:nvPr/>
        </p:nvPicPr>
        <p:blipFill>
          <a:blip r:embed="rId2" cstate="print"/>
          <a:stretch>
            <a:fillRect/>
          </a:stretch>
        </p:blipFill>
        <p:spPr>
          <a:xfrm>
            <a:off x="5036982" y="304800"/>
            <a:ext cx="3835555" cy="2888776"/>
          </a:xfrm>
          <a:prstGeom prst="rect">
            <a:avLst/>
          </a:prstGeom>
        </p:spPr>
      </p:pic>
      <p:sp>
        <p:nvSpPr>
          <p:cNvPr id="2" name="Slide Number Placeholder 1"/>
          <p:cNvSpPr>
            <a:spLocks noGrp="1"/>
          </p:cNvSpPr>
          <p:nvPr>
            <p:ph type="sldNum" sz="quarter" idx="12"/>
          </p:nvPr>
        </p:nvSpPr>
        <p:spPr/>
        <p:txBody>
          <a:bodyPr/>
          <a:lstStyle/>
          <a:p>
            <a:fld id="{477191CE-07A9-0A40-B6F6-CF0318B57CB9}" type="slidenum">
              <a:rPr lang="en-US" smtClean="0"/>
              <a:t>38</a:t>
            </a:fld>
            <a:endParaRPr lang="en-US"/>
          </a:p>
        </p:txBody>
      </p:sp>
    </p:spTree>
    <p:extLst>
      <p:ext uri="{BB962C8B-B14F-4D97-AF65-F5344CB8AC3E}">
        <p14:creationId xmlns:p14="http://schemas.microsoft.com/office/powerpoint/2010/main" val="887840804"/>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ire 1.jpg"/>
          <p:cNvPicPr>
            <a:picLocks noChangeAspect="1"/>
          </p:cNvPicPr>
          <p:nvPr/>
        </p:nvPicPr>
        <p:blipFill>
          <a:blip r:embed="rId3" cstate="print"/>
          <a:stretch>
            <a:fillRect/>
          </a:stretch>
        </p:blipFill>
        <p:spPr>
          <a:xfrm>
            <a:off x="1178419" y="1613314"/>
            <a:ext cx="6112123" cy="4387221"/>
          </a:xfrm>
          <a:prstGeom prst="rect">
            <a:avLst/>
          </a:prstGeom>
        </p:spPr>
      </p:pic>
      <p:sp>
        <p:nvSpPr>
          <p:cNvPr id="4" name="Rectangle 3"/>
          <p:cNvSpPr/>
          <p:nvPr/>
        </p:nvSpPr>
        <p:spPr>
          <a:xfrm>
            <a:off x="452438" y="228600"/>
            <a:ext cx="8239125" cy="1261884"/>
          </a:xfrm>
          <a:prstGeom prst="rect">
            <a:avLst/>
          </a:prstGeom>
        </p:spPr>
        <p:txBody>
          <a:bodyPr wrap="square">
            <a:spAutoFit/>
          </a:bodyPr>
          <a:lstStyle/>
          <a:p>
            <a:pPr lvl="0" algn="ctr">
              <a:defRPr/>
            </a:pPr>
            <a:r>
              <a:rPr lang="en-US" sz="4000" dirty="0">
                <a:solidFill>
                  <a:srgbClr val="C00000"/>
                </a:solidFill>
                <a:latin typeface="+mj-lt"/>
                <a:cs typeface="Arial" panose="020B0604020202020204" pitchFamily="34" charset="0"/>
              </a:rPr>
              <a:t>Which tire has better tread? </a:t>
            </a:r>
          </a:p>
          <a:p>
            <a:pPr lvl="0" algn="ctr">
              <a:defRPr/>
            </a:pPr>
            <a:r>
              <a:rPr lang="en-US" sz="3600" i="1" dirty="0">
                <a:solidFill>
                  <a:srgbClr val="000000"/>
                </a:solidFill>
                <a:latin typeface="+mj-lt"/>
                <a:cs typeface="Arial" panose="020B0604020202020204" pitchFamily="34" charset="0"/>
              </a:rPr>
              <a:t>How can you tell?</a:t>
            </a:r>
          </a:p>
        </p:txBody>
      </p:sp>
      <p:sp>
        <p:nvSpPr>
          <p:cNvPr id="2" name="Slide Number Placeholder 1"/>
          <p:cNvSpPr>
            <a:spLocks noGrp="1"/>
          </p:cNvSpPr>
          <p:nvPr>
            <p:ph type="sldNum" sz="quarter" idx="12"/>
          </p:nvPr>
        </p:nvSpPr>
        <p:spPr/>
        <p:txBody>
          <a:bodyPr/>
          <a:lstStyle/>
          <a:p>
            <a:fld id="{477191CE-07A9-0A40-B6F6-CF0318B57CB9}" type="slidenum">
              <a:rPr lang="en-US" smtClean="0"/>
              <a:t>39</a:t>
            </a:fld>
            <a:endParaRPr lang="en-US"/>
          </a:p>
        </p:txBody>
      </p:sp>
    </p:spTree>
    <p:extLst>
      <p:ext uri="{BB962C8B-B14F-4D97-AF65-F5344CB8AC3E}">
        <p14:creationId xmlns:p14="http://schemas.microsoft.com/office/powerpoint/2010/main" val="7658628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5814FF-5BA1-4848-9501-91C57AD0DBF3}"/>
              </a:ext>
            </a:extLst>
          </p:cNvPr>
          <p:cNvSpPr>
            <a:spLocks noGrp="1"/>
          </p:cNvSpPr>
          <p:nvPr>
            <p:ph type="sldNum" sz="quarter" idx="12"/>
          </p:nvPr>
        </p:nvSpPr>
        <p:spPr/>
        <p:txBody>
          <a:bodyPr/>
          <a:lstStyle/>
          <a:p>
            <a:fld id="{477191CE-07A9-0A40-B6F6-CF0318B57CB9}" type="slidenum">
              <a:rPr lang="en-US" smtClean="0"/>
              <a:t>4</a:t>
            </a:fld>
            <a:endParaRPr lang="en-US"/>
          </a:p>
        </p:txBody>
      </p:sp>
      <p:pic>
        <p:nvPicPr>
          <p:cNvPr id="6" name="Picture 5">
            <a:extLst>
              <a:ext uri="{FF2B5EF4-FFF2-40B4-BE49-F238E27FC236}">
                <a16:creationId xmlns:a16="http://schemas.microsoft.com/office/drawing/2014/main" id="{C4FD508A-27D9-4375-9A7D-96683A0EBDD3}"/>
              </a:ext>
            </a:extLst>
          </p:cNvPr>
          <p:cNvPicPr>
            <a:picLocks noChangeAspect="1"/>
          </p:cNvPicPr>
          <p:nvPr/>
        </p:nvPicPr>
        <p:blipFill>
          <a:blip r:embed="rId3"/>
          <a:stretch>
            <a:fillRect/>
          </a:stretch>
        </p:blipFill>
        <p:spPr>
          <a:xfrm>
            <a:off x="695986" y="332018"/>
            <a:ext cx="2957543" cy="902302"/>
          </a:xfrm>
          <a:prstGeom prst="rect">
            <a:avLst/>
          </a:prstGeom>
        </p:spPr>
      </p:pic>
      <p:pic>
        <p:nvPicPr>
          <p:cNvPr id="8" name="Picture 7">
            <a:hlinkClick r:id="rId4"/>
            <a:extLst>
              <a:ext uri="{FF2B5EF4-FFF2-40B4-BE49-F238E27FC236}">
                <a16:creationId xmlns:a16="http://schemas.microsoft.com/office/drawing/2014/main" id="{61046608-67FB-4CCF-95C3-1A864FE8950A}"/>
              </a:ext>
            </a:extLst>
          </p:cNvPr>
          <p:cNvPicPr>
            <a:picLocks noChangeAspect="1"/>
          </p:cNvPicPr>
          <p:nvPr/>
        </p:nvPicPr>
        <p:blipFill>
          <a:blip r:embed="rId5"/>
          <a:stretch>
            <a:fillRect/>
          </a:stretch>
        </p:blipFill>
        <p:spPr>
          <a:xfrm>
            <a:off x="922054" y="1550088"/>
            <a:ext cx="7299892" cy="4490494"/>
          </a:xfrm>
          <a:prstGeom prst="rect">
            <a:avLst/>
          </a:prstGeom>
        </p:spPr>
      </p:pic>
      <p:sp>
        <p:nvSpPr>
          <p:cNvPr id="7" name="TextBox 6">
            <a:extLst>
              <a:ext uri="{FF2B5EF4-FFF2-40B4-BE49-F238E27FC236}">
                <a16:creationId xmlns:a16="http://schemas.microsoft.com/office/drawing/2014/main" id="{4CC41F71-0C52-4061-A814-FFFC657E5CED}"/>
              </a:ext>
            </a:extLst>
          </p:cNvPr>
          <p:cNvSpPr txBox="1"/>
          <p:nvPr/>
        </p:nvSpPr>
        <p:spPr>
          <a:xfrm>
            <a:off x="3900457" y="355753"/>
            <a:ext cx="4693432" cy="923330"/>
          </a:xfrm>
          <a:prstGeom prst="rect">
            <a:avLst/>
          </a:prstGeom>
          <a:noFill/>
        </p:spPr>
        <p:txBody>
          <a:bodyPr wrap="square" rtlCol="0">
            <a:spAutoFit/>
          </a:bodyPr>
          <a:lstStyle/>
          <a:p>
            <a:r>
              <a:rPr lang="en-US" b="1" dirty="0"/>
              <a:t>Click on the image below to visit web page with videos. The IIHS in the Classroom link below takes you to all the classroom resources.</a:t>
            </a:r>
          </a:p>
        </p:txBody>
      </p:sp>
      <p:sp>
        <p:nvSpPr>
          <p:cNvPr id="2" name="Rectangle 1">
            <a:extLst>
              <a:ext uri="{FF2B5EF4-FFF2-40B4-BE49-F238E27FC236}">
                <a16:creationId xmlns:a16="http://schemas.microsoft.com/office/drawing/2014/main" id="{9DEC7B95-7229-42B8-922D-3CC92C108430}"/>
              </a:ext>
            </a:extLst>
          </p:cNvPr>
          <p:cNvSpPr/>
          <p:nvPr/>
        </p:nvSpPr>
        <p:spPr>
          <a:xfrm>
            <a:off x="2590801" y="6029713"/>
            <a:ext cx="3789627" cy="584775"/>
          </a:xfrm>
          <a:prstGeom prst="rect">
            <a:avLst/>
          </a:prstGeom>
        </p:spPr>
        <p:txBody>
          <a:bodyPr wrap="none">
            <a:spAutoFit/>
          </a:bodyPr>
          <a:lstStyle/>
          <a:p>
            <a:pPr lvl="0" algn="ctr">
              <a:spcBef>
                <a:spcPct val="20000"/>
              </a:spcBef>
            </a:pPr>
            <a:r>
              <a:rPr lang="en-US" sz="3200" b="1" dirty="0">
                <a:solidFill>
                  <a:prstClr val="black"/>
                </a:solidFill>
                <a:cs typeface="Arial" panose="020B0604020202020204" pitchFamily="34" charset="0"/>
                <a:hlinkClick r:id="rId6"/>
              </a:rPr>
              <a:t>IIHS in the Classroom</a:t>
            </a:r>
            <a:endParaRPr lang="en-US" sz="3200" b="1" dirty="0">
              <a:solidFill>
                <a:prstClr val="black"/>
              </a:solidFill>
              <a:cs typeface="Arial" panose="020B0604020202020204" pitchFamily="34" charset="0"/>
            </a:endParaRPr>
          </a:p>
        </p:txBody>
      </p:sp>
    </p:spTree>
    <p:extLst>
      <p:ext uri="{BB962C8B-B14F-4D97-AF65-F5344CB8AC3E}">
        <p14:creationId xmlns:p14="http://schemas.microsoft.com/office/powerpoint/2010/main" val="1802090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est pass.png"/>
          <p:cNvPicPr>
            <a:picLocks noChangeAspect="1"/>
          </p:cNvPicPr>
          <p:nvPr/>
        </p:nvPicPr>
        <p:blipFill>
          <a:blip r:embed="rId3" cstate="print"/>
          <a:stretch>
            <a:fillRect/>
          </a:stretch>
        </p:blipFill>
        <p:spPr>
          <a:xfrm>
            <a:off x="371475" y="304800"/>
            <a:ext cx="8401050" cy="5651500"/>
          </a:xfrm>
          <a:prstGeom prst="rect">
            <a:avLst/>
          </a:prstGeom>
        </p:spPr>
      </p:pic>
      <p:sp>
        <p:nvSpPr>
          <p:cNvPr id="2" name="Slide Number Placeholder 1"/>
          <p:cNvSpPr>
            <a:spLocks noGrp="1"/>
          </p:cNvSpPr>
          <p:nvPr>
            <p:ph type="sldNum" sz="quarter" idx="12"/>
          </p:nvPr>
        </p:nvSpPr>
        <p:spPr>
          <a:xfrm>
            <a:off x="6553200" y="6356350"/>
            <a:ext cx="2133600" cy="365125"/>
          </a:xfrm>
        </p:spPr>
        <p:txBody>
          <a:bodyPr/>
          <a:lstStyle/>
          <a:p>
            <a:fld id="{477191CE-07A9-0A40-B6F6-CF0318B57CB9}" type="slidenum">
              <a:rPr lang="en-US" smtClean="0"/>
              <a:t>40</a:t>
            </a:fld>
            <a:endParaRPr lang="en-US"/>
          </a:p>
        </p:txBody>
      </p:sp>
    </p:spTree>
    <p:extLst>
      <p:ext uri="{BB962C8B-B14F-4D97-AF65-F5344CB8AC3E}">
        <p14:creationId xmlns:p14="http://schemas.microsoft.com/office/powerpoint/2010/main" val="1080435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st fail.png"/>
          <p:cNvPicPr>
            <a:picLocks noChangeAspect="1"/>
          </p:cNvPicPr>
          <p:nvPr/>
        </p:nvPicPr>
        <p:blipFill>
          <a:blip r:embed="rId3" cstate="print"/>
          <a:stretch>
            <a:fillRect/>
          </a:stretch>
        </p:blipFill>
        <p:spPr>
          <a:xfrm>
            <a:off x="382588" y="303213"/>
            <a:ext cx="8378825" cy="5651500"/>
          </a:xfrm>
          <a:prstGeom prst="rect">
            <a:avLst/>
          </a:prstGeom>
        </p:spPr>
      </p:pic>
      <p:sp>
        <p:nvSpPr>
          <p:cNvPr id="2" name="Slide Number Placeholder 1"/>
          <p:cNvSpPr>
            <a:spLocks noGrp="1"/>
          </p:cNvSpPr>
          <p:nvPr>
            <p:ph type="sldNum" sz="quarter" idx="12"/>
          </p:nvPr>
        </p:nvSpPr>
        <p:spPr>
          <a:xfrm>
            <a:off x="6553200" y="6356350"/>
            <a:ext cx="2133600" cy="365125"/>
          </a:xfrm>
        </p:spPr>
        <p:txBody>
          <a:bodyPr/>
          <a:lstStyle/>
          <a:p>
            <a:fld id="{477191CE-07A9-0A40-B6F6-CF0318B57CB9}" type="slidenum">
              <a:rPr lang="en-US" smtClean="0"/>
              <a:t>41</a:t>
            </a:fld>
            <a:endParaRPr lang="en-US"/>
          </a:p>
        </p:txBody>
      </p:sp>
    </p:spTree>
    <p:extLst>
      <p:ext uri="{BB962C8B-B14F-4D97-AF65-F5344CB8AC3E}">
        <p14:creationId xmlns:p14="http://schemas.microsoft.com/office/powerpoint/2010/main" val="40497017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8" name="Group 18"/>
          <p:cNvGrpSpPr>
            <a:grpSpLocks/>
          </p:cNvGrpSpPr>
          <p:nvPr/>
        </p:nvGrpSpPr>
        <p:grpSpPr bwMode="auto">
          <a:xfrm>
            <a:off x="447857" y="1342030"/>
            <a:ext cx="8251825" cy="3916363"/>
            <a:chOff x="379231" y="1219200"/>
            <a:chExt cx="8253041" cy="3915784"/>
          </a:xfrm>
        </p:grpSpPr>
        <p:pic>
          <p:nvPicPr>
            <p:cNvPr id="14" name="Picture 13" descr="penny1a.jpg"/>
            <p:cNvPicPr>
              <a:picLocks noChangeAspect="1"/>
            </p:cNvPicPr>
            <p:nvPr/>
          </p:nvPicPr>
          <p:blipFill>
            <a:blip r:embed="rId3" cstate="print"/>
            <a:stretch>
              <a:fillRect/>
            </a:stretch>
          </p:blipFill>
          <p:spPr>
            <a:xfrm>
              <a:off x="379231" y="1219200"/>
              <a:ext cx="4042371" cy="3914196"/>
            </a:xfrm>
            <a:prstGeom prst="rect">
              <a:avLst/>
            </a:prstGeom>
          </p:spPr>
        </p:pic>
        <p:pic>
          <p:nvPicPr>
            <p:cNvPr id="15" name="Picture 14" descr="penny2a.jpg"/>
            <p:cNvPicPr>
              <a:picLocks noChangeAspect="1"/>
            </p:cNvPicPr>
            <p:nvPr/>
          </p:nvPicPr>
          <p:blipFill>
            <a:blip r:embed="rId4" cstate="print"/>
            <a:stretch>
              <a:fillRect/>
            </a:stretch>
          </p:blipFill>
          <p:spPr>
            <a:xfrm>
              <a:off x="4572436" y="1219200"/>
              <a:ext cx="4059836" cy="3915784"/>
            </a:xfrm>
            <a:prstGeom prst="rect">
              <a:avLst/>
            </a:prstGeom>
          </p:spPr>
        </p:pic>
        <p:sp>
          <p:nvSpPr>
            <p:cNvPr id="17" name="TextBox 16"/>
            <p:cNvSpPr txBox="1"/>
            <p:nvPr/>
          </p:nvSpPr>
          <p:spPr>
            <a:xfrm>
              <a:off x="381000" y="1219200"/>
              <a:ext cx="609600" cy="523220"/>
            </a:xfrm>
            <a:prstGeom prst="rect">
              <a:avLst/>
            </a:prstGeom>
            <a:noFill/>
            <a:ln w="28575">
              <a:noFill/>
            </a:ln>
            <a:effectLst>
              <a:innerShdw blurRad="114300">
                <a:prstClr val="black"/>
              </a:innerShdw>
            </a:effectLst>
          </p:spPr>
          <p:txBody>
            <a:bodyPr>
              <a:spAutoFit/>
            </a:bodyPr>
            <a:lstStyle/>
            <a:p>
              <a:pPr algn="ctr">
                <a:defRPr/>
              </a:pPr>
              <a:r>
                <a:rPr lang="en-US" sz="2800" b="1" dirty="0">
                  <a:solidFill>
                    <a:schemeClr val="bg1">
                      <a:lumMod val="95000"/>
                    </a:schemeClr>
                  </a:solidFill>
                  <a:effectLst>
                    <a:outerShdw blurRad="38100" dist="38100" dir="2700000" algn="tl">
                      <a:srgbClr val="000000">
                        <a:alpha val="43137"/>
                      </a:srgbClr>
                    </a:outerShdw>
                  </a:effectLst>
                  <a:latin typeface="Calibri" pitchFamily="34" charset="0"/>
                </a:rPr>
                <a:t>A</a:t>
              </a:r>
            </a:p>
          </p:txBody>
        </p:sp>
        <p:sp>
          <p:nvSpPr>
            <p:cNvPr id="18" name="TextBox 17"/>
            <p:cNvSpPr txBox="1"/>
            <p:nvPr/>
          </p:nvSpPr>
          <p:spPr>
            <a:xfrm>
              <a:off x="4572000" y="1219200"/>
              <a:ext cx="609600" cy="523220"/>
            </a:xfrm>
            <a:prstGeom prst="rect">
              <a:avLst/>
            </a:prstGeom>
            <a:noFill/>
            <a:ln w="28575">
              <a:noFill/>
            </a:ln>
            <a:effectLst>
              <a:innerShdw blurRad="114300">
                <a:prstClr val="black"/>
              </a:innerShdw>
            </a:effectLst>
          </p:spPr>
          <p:txBody>
            <a:bodyPr>
              <a:spAutoFit/>
            </a:bodyPr>
            <a:lstStyle/>
            <a:p>
              <a:pPr algn="ctr">
                <a:defRPr/>
              </a:pPr>
              <a:r>
                <a:rPr lang="en-US" sz="2800" b="1" dirty="0">
                  <a:solidFill>
                    <a:schemeClr val="bg1">
                      <a:lumMod val="95000"/>
                    </a:schemeClr>
                  </a:solidFill>
                  <a:effectLst>
                    <a:outerShdw blurRad="38100" dist="38100" dir="2700000" algn="tl">
                      <a:srgbClr val="000000">
                        <a:alpha val="43137"/>
                      </a:srgbClr>
                    </a:outerShdw>
                  </a:effectLst>
                  <a:latin typeface="Calibri" pitchFamily="34" charset="0"/>
                </a:rPr>
                <a:t>B</a:t>
              </a:r>
            </a:p>
          </p:txBody>
        </p:sp>
      </p:grpSp>
      <p:sp>
        <p:nvSpPr>
          <p:cNvPr id="10" name="Rectangle 9"/>
          <p:cNvSpPr/>
          <p:nvPr/>
        </p:nvSpPr>
        <p:spPr>
          <a:xfrm>
            <a:off x="0" y="457200"/>
            <a:ext cx="9144000" cy="646331"/>
          </a:xfrm>
          <a:prstGeom prst="rect">
            <a:avLst/>
          </a:prstGeom>
        </p:spPr>
        <p:txBody>
          <a:bodyPr wrap="square">
            <a:spAutoFit/>
          </a:bodyPr>
          <a:lstStyle/>
          <a:p>
            <a:pPr lvl="0" algn="ctr">
              <a:defRPr/>
            </a:pPr>
            <a:r>
              <a:rPr lang="en-US" sz="3600" dirty="0">
                <a:solidFill>
                  <a:srgbClr val="C00000"/>
                </a:solidFill>
                <a:latin typeface="+mj-lt"/>
                <a:cs typeface="Arial" panose="020B0604020202020204" pitchFamily="34" charset="0"/>
              </a:rPr>
              <a:t>Which tire needs to be replaced? Can you tell? </a:t>
            </a:r>
          </a:p>
        </p:txBody>
      </p:sp>
      <p:sp>
        <p:nvSpPr>
          <p:cNvPr id="11" name="Rectangle 10"/>
          <p:cNvSpPr/>
          <p:nvPr/>
        </p:nvSpPr>
        <p:spPr>
          <a:xfrm>
            <a:off x="1856581" y="5486400"/>
            <a:ext cx="5430837" cy="523220"/>
          </a:xfrm>
          <a:prstGeom prst="rect">
            <a:avLst/>
          </a:prstGeom>
        </p:spPr>
        <p:txBody>
          <a:bodyPr wrap="square">
            <a:spAutoFit/>
          </a:bodyPr>
          <a:lstStyle/>
          <a:p>
            <a:pPr lvl="0" algn="ctr">
              <a:defRPr/>
            </a:pPr>
            <a:r>
              <a:rPr lang="en-US" sz="2800" dirty="0">
                <a:solidFill>
                  <a:srgbClr val="000000"/>
                </a:solidFill>
                <a:latin typeface="+mj-lt"/>
                <a:cs typeface="Arial" panose="020B0604020202020204" pitchFamily="34" charset="0"/>
              </a:rPr>
              <a:t>Both tires need to be replaced. </a:t>
            </a:r>
          </a:p>
        </p:txBody>
      </p:sp>
      <p:sp>
        <p:nvSpPr>
          <p:cNvPr id="2" name="Slide Number Placeholder 1"/>
          <p:cNvSpPr>
            <a:spLocks noGrp="1"/>
          </p:cNvSpPr>
          <p:nvPr>
            <p:ph type="sldNum" sz="quarter" idx="12"/>
          </p:nvPr>
        </p:nvSpPr>
        <p:spPr/>
        <p:txBody>
          <a:bodyPr/>
          <a:lstStyle/>
          <a:p>
            <a:fld id="{477191CE-07A9-0A40-B6F6-CF0318B57CB9}" type="slidenum">
              <a:rPr lang="en-US" smtClean="0"/>
              <a:t>42</a:t>
            </a:fld>
            <a:endParaRPr lang="en-US"/>
          </a:p>
        </p:txBody>
      </p:sp>
    </p:spTree>
    <p:extLst>
      <p:ext uri="{BB962C8B-B14F-4D97-AF65-F5344CB8AC3E}">
        <p14:creationId xmlns:p14="http://schemas.microsoft.com/office/powerpoint/2010/main" val="2746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77191CE-07A9-0A40-B6F6-CF0318B57CB9}" type="slidenum">
              <a:rPr lang="en-US" smtClean="0"/>
              <a:t>43</a:t>
            </a:fld>
            <a:endParaRPr lang="en-US"/>
          </a:p>
        </p:txBody>
      </p:sp>
      <p:pic>
        <p:nvPicPr>
          <p:cNvPr id="4" name="Picture 3"/>
          <p:cNvPicPr>
            <a:picLocks noChangeAspect="1"/>
          </p:cNvPicPr>
          <p:nvPr/>
        </p:nvPicPr>
        <p:blipFill>
          <a:blip r:embed="rId3"/>
          <a:stretch>
            <a:fillRect/>
          </a:stretch>
        </p:blipFill>
        <p:spPr>
          <a:xfrm>
            <a:off x="2593075" y="113657"/>
            <a:ext cx="6473441" cy="6082427"/>
          </a:xfrm>
          <a:prstGeom prst="rect">
            <a:avLst/>
          </a:prstGeom>
        </p:spPr>
      </p:pic>
      <p:sp>
        <p:nvSpPr>
          <p:cNvPr id="5" name="TextBox 4"/>
          <p:cNvSpPr txBox="1"/>
          <p:nvPr/>
        </p:nvSpPr>
        <p:spPr>
          <a:xfrm>
            <a:off x="325993" y="445842"/>
            <a:ext cx="2908525" cy="2554545"/>
          </a:xfrm>
          <a:prstGeom prst="rect">
            <a:avLst/>
          </a:prstGeom>
          <a:noFill/>
        </p:spPr>
        <p:txBody>
          <a:bodyPr wrap="square" rtlCol="0">
            <a:spAutoFit/>
          </a:bodyPr>
          <a:lstStyle/>
          <a:p>
            <a:r>
              <a:rPr lang="en-US" sz="4000" dirty="0">
                <a:solidFill>
                  <a:srgbClr val="C00000"/>
                </a:solidFill>
                <a:latin typeface="+mj-lt"/>
                <a:cs typeface="Arial" panose="020B0604020202020204" pitchFamily="34" charset="0"/>
              </a:rPr>
              <a:t>Tire</a:t>
            </a:r>
          </a:p>
          <a:p>
            <a:r>
              <a:rPr lang="en-US" sz="4000" dirty="0">
                <a:solidFill>
                  <a:srgbClr val="C00000"/>
                </a:solidFill>
                <a:latin typeface="+mj-lt"/>
                <a:cs typeface="Arial" panose="020B0604020202020204" pitchFamily="34" charset="0"/>
              </a:rPr>
              <a:t>Markings and</a:t>
            </a:r>
          </a:p>
          <a:p>
            <a:r>
              <a:rPr lang="en-US" sz="4000" dirty="0">
                <a:solidFill>
                  <a:srgbClr val="C00000"/>
                </a:solidFill>
                <a:latin typeface="+mj-lt"/>
                <a:cs typeface="Arial" panose="020B0604020202020204" pitchFamily="34" charset="0"/>
              </a:rPr>
              <a:t>Information</a:t>
            </a:r>
          </a:p>
        </p:txBody>
      </p:sp>
      <p:sp>
        <p:nvSpPr>
          <p:cNvPr id="2" name="TextBox 1"/>
          <p:cNvSpPr txBox="1"/>
          <p:nvPr/>
        </p:nvSpPr>
        <p:spPr>
          <a:xfrm>
            <a:off x="325995" y="3951608"/>
            <a:ext cx="2267080" cy="1200329"/>
          </a:xfrm>
          <a:prstGeom prst="rect">
            <a:avLst/>
          </a:prstGeom>
          <a:noFill/>
        </p:spPr>
        <p:txBody>
          <a:bodyPr wrap="square" rtlCol="0">
            <a:spAutoFit/>
          </a:bodyPr>
          <a:lstStyle/>
          <a:p>
            <a:r>
              <a:rPr lang="en-US" sz="2400" dirty="0">
                <a:latin typeface="+mj-lt"/>
                <a:cs typeface="Arial" panose="020B0604020202020204" pitchFamily="34" charset="0"/>
              </a:rPr>
              <a:t>Routinely check your tire pressure!</a:t>
            </a:r>
          </a:p>
        </p:txBody>
      </p:sp>
    </p:spTree>
    <p:extLst>
      <p:ext uri="{BB962C8B-B14F-4D97-AF65-F5344CB8AC3E}">
        <p14:creationId xmlns:p14="http://schemas.microsoft.com/office/powerpoint/2010/main" val="677141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77191CE-07A9-0A40-B6F6-CF0318B57CB9}" type="slidenum">
              <a:rPr lang="en-US" smtClean="0"/>
              <a:t>44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166" y="390386"/>
            <a:ext cx="1874605" cy="1582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52" y="2679550"/>
            <a:ext cx="2009775"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7198" y="2644139"/>
            <a:ext cx="200025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7960" y="5346550"/>
            <a:ext cx="2281395" cy="461665"/>
          </a:xfrm>
          <a:prstGeom prst="rect">
            <a:avLst/>
          </a:prstGeom>
          <a:noFill/>
        </p:spPr>
        <p:txBody>
          <a:bodyPr wrap="none" rtlCol="0">
            <a:spAutoFit/>
          </a:bodyPr>
          <a:lstStyle/>
          <a:p>
            <a:pPr algn="ctr"/>
            <a:r>
              <a:rPr lang="en-US" sz="1200" dirty="0">
                <a:latin typeface="Arial" panose="020B0604020202020204" pitchFamily="34" charset="0"/>
                <a:cs typeface="Arial" panose="020B0604020202020204" pitchFamily="34" charset="0"/>
              </a:rPr>
              <a:t>Tire at 32 psi</a:t>
            </a:r>
          </a:p>
          <a:p>
            <a:pPr algn="ctr"/>
            <a:r>
              <a:rPr lang="en-US" sz="1200" dirty="0">
                <a:latin typeface="Arial" panose="020B0604020202020204" pitchFamily="34" charset="0"/>
                <a:cs typeface="Arial" panose="020B0604020202020204" pitchFamily="34" charset="0"/>
              </a:rPr>
              <a:t>100%  recommended pressure</a:t>
            </a:r>
          </a:p>
        </p:txBody>
      </p:sp>
      <p:sp>
        <p:nvSpPr>
          <p:cNvPr id="6" name="Rectangle 5"/>
          <p:cNvSpPr/>
          <p:nvPr/>
        </p:nvSpPr>
        <p:spPr>
          <a:xfrm>
            <a:off x="6444166" y="5311139"/>
            <a:ext cx="2498183" cy="461665"/>
          </a:xfrm>
          <a:prstGeom prst="rect">
            <a:avLst/>
          </a:prstGeom>
        </p:spPr>
        <p:txBody>
          <a:bodyPr wrap="square">
            <a:spAutoFit/>
          </a:bodyPr>
          <a:lstStyle/>
          <a:p>
            <a:pPr algn="ctr"/>
            <a:r>
              <a:rPr lang="en-US" sz="1200" dirty="0">
                <a:latin typeface="Arial" panose="020B0604020202020204" pitchFamily="34" charset="0"/>
                <a:cs typeface="Arial" panose="020B0604020202020204" pitchFamily="34" charset="0"/>
              </a:rPr>
              <a:t>Tire at 16 psi</a:t>
            </a:r>
          </a:p>
          <a:p>
            <a:pPr algn="ctr"/>
            <a:r>
              <a:rPr lang="en-US" sz="1200" dirty="0">
                <a:latin typeface="Arial" panose="020B0604020202020204" pitchFamily="34" charset="0"/>
                <a:cs typeface="Arial" panose="020B0604020202020204" pitchFamily="34" charset="0"/>
              </a:rPr>
              <a:t>50%  recommended pressure</a:t>
            </a: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4300" y="384746"/>
            <a:ext cx="4016406" cy="1832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6122" y="2644139"/>
            <a:ext cx="2248878" cy="2214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161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0831"/>
          </a:xfrm>
        </p:spPr>
        <p:txBody>
          <a:bodyPr>
            <a:normAutofit/>
          </a:bodyPr>
          <a:lstStyle/>
          <a:p>
            <a:r>
              <a:rPr lang="en-US" sz="4000" dirty="0">
                <a:solidFill>
                  <a:srgbClr val="C00000"/>
                </a:solidFill>
                <a:latin typeface="+mj-lt"/>
              </a:rPr>
              <a:t>Student Activity 5a: Traction</a:t>
            </a:r>
          </a:p>
        </p:txBody>
      </p:sp>
      <p:sp>
        <p:nvSpPr>
          <p:cNvPr id="3" name="Content Placeholder 2"/>
          <p:cNvSpPr>
            <a:spLocks noGrp="1"/>
          </p:cNvSpPr>
          <p:nvPr>
            <p:ph idx="1"/>
          </p:nvPr>
        </p:nvSpPr>
        <p:spPr>
          <a:xfrm>
            <a:off x="885092" y="1294350"/>
            <a:ext cx="7373816" cy="4609531"/>
          </a:xfrm>
        </p:spPr>
        <p:txBody>
          <a:bodyPr>
            <a:noAutofit/>
          </a:bodyPr>
          <a:lstStyle/>
          <a:p>
            <a:pPr marL="0" indent="0">
              <a:spcBef>
                <a:spcPts val="0"/>
              </a:spcBef>
              <a:buNone/>
            </a:pPr>
            <a:r>
              <a:rPr lang="en-US" sz="2400" dirty="0">
                <a:latin typeface="+mj-lt"/>
                <a:cs typeface="Arial" panose="020B0604020202020204" pitchFamily="34" charset="0"/>
              </a:rPr>
              <a:t>Partners face each other, place your palms together and push against each other. One partner is the tire patch, the other is the roadway.</a:t>
            </a:r>
          </a:p>
          <a:p>
            <a:pPr marL="0" indent="0">
              <a:spcBef>
                <a:spcPts val="0"/>
              </a:spcBef>
              <a:buNone/>
            </a:pPr>
            <a:endParaRPr lang="en-US" sz="2400" dirty="0">
              <a:latin typeface="+mj-lt"/>
              <a:cs typeface="Arial" panose="020B0604020202020204" pitchFamily="34" charset="0"/>
            </a:endParaRPr>
          </a:p>
          <a:p>
            <a:pPr marL="0" indent="0">
              <a:spcBef>
                <a:spcPts val="0"/>
              </a:spcBef>
              <a:buNone/>
            </a:pPr>
            <a:r>
              <a:rPr lang="en-US" sz="2400" dirty="0">
                <a:latin typeface="+mj-lt"/>
                <a:cs typeface="Arial" panose="020B0604020202020204" pitchFamily="34" charset="0"/>
              </a:rPr>
              <a:t>The one being the tire will move their hands about and the roadway follows. Have them move their hands slowly at first and see how the roadway responds. Then move their hands around quickly.  What happens to the tire’s ability to “hold the road”?</a:t>
            </a:r>
          </a:p>
          <a:p>
            <a:pPr>
              <a:spcBef>
                <a:spcPts val="0"/>
              </a:spcBef>
            </a:pPr>
            <a:endParaRPr lang="en-US" sz="2400" dirty="0">
              <a:latin typeface="+mj-lt"/>
              <a:cs typeface="Arial" panose="020B0604020202020204" pitchFamily="34" charset="0"/>
            </a:endParaRPr>
          </a:p>
          <a:p>
            <a:pPr marL="0" indent="0">
              <a:spcBef>
                <a:spcPts val="0"/>
              </a:spcBef>
              <a:buNone/>
            </a:pPr>
            <a:r>
              <a:rPr lang="en-US" sz="2400" i="1" dirty="0">
                <a:latin typeface="+mj-lt"/>
                <a:cs typeface="Arial" panose="020B0604020202020204" pitchFamily="34" charset="0"/>
              </a:rPr>
              <a:t>This demonstrates that traction is a function of friction and pressure.</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45</a:t>
            </a:fld>
            <a:endParaRPr lang="en-US"/>
          </a:p>
        </p:txBody>
      </p:sp>
    </p:spTree>
    <p:extLst>
      <p:ext uri="{BB962C8B-B14F-4D97-AF65-F5344CB8AC3E}">
        <p14:creationId xmlns:p14="http://schemas.microsoft.com/office/powerpoint/2010/main" val="24679521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85422"/>
          </a:xfrm>
        </p:spPr>
        <p:txBody>
          <a:bodyPr>
            <a:normAutofit/>
          </a:bodyPr>
          <a:lstStyle/>
          <a:p>
            <a:r>
              <a:rPr lang="en-US" sz="4000" dirty="0">
                <a:solidFill>
                  <a:srgbClr val="C00000"/>
                </a:solidFill>
                <a:latin typeface="+mj-lt"/>
              </a:rPr>
              <a:t>Student Activity 5b: Loss of Traction</a:t>
            </a:r>
          </a:p>
        </p:txBody>
      </p:sp>
      <p:sp>
        <p:nvSpPr>
          <p:cNvPr id="4" name="Content Placeholder 3"/>
          <p:cNvSpPr>
            <a:spLocks noGrp="1"/>
          </p:cNvSpPr>
          <p:nvPr>
            <p:ph idx="1"/>
          </p:nvPr>
        </p:nvSpPr>
        <p:spPr>
          <a:xfrm>
            <a:off x="1337481" y="1378424"/>
            <a:ext cx="6864824" cy="4747739"/>
          </a:xfrm>
        </p:spPr>
        <p:txBody>
          <a:bodyPr>
            <a:normAutofit/>
          </a:bodyPr>
          <a:lstStyle/>
          <a:p>
            <a:pPr>
              <a:spcBef>
                <a:spcPts val="0"/>
              </a:spcBef>
              <a:spcAft>
                <a:spcPts val="1200"/>
              </a:spcAft>
            </a:pPr>
            <a:r>
              <a:rPr lang="en-US" sz="2800" dirty="0">
                <a:latin typeface="+mj-lt"/>
              </a:rPr>
              <a:t>Put your palms together and hold them together firmly.</a:t>
            </a:r>
          </a:p>
          <a:p>
            <a:pPr>
              <a:spcBef>
                <a:spcPts val="0"/>
              </a:spcBef>
              <a:spcAft>
                <a:spcPts val="1200"/>
              </a:spcAft>
            </a:pPr>
            <a:r>
              <a:rPr lang="en-US" sz="2800" dirty="0">
                <a:latin typeface="+mj-lt"/>
              </a:rPr>
              <a:t>This time add hand lotion or baby oil or water.</a:t>
            </a:r>
          </a:p>
          <a:p>
            <a:pPr>
              <a:spcBef>
                <a:spcPts val="0"/>
              </a:spcBef>
              <a:spcAft>
                <a:spcPts val="1200"/>
              </a:spcAft>
            </a:pPr>
            <a:r>
              <a:rPr lang="en-US" sz="2800" dirty="0">
                <a:latin typeface="+mj-lt"/>
              </a:rPr>
              <a:t>Rub them back and forth quickly for 30 seconds.</a:t>
            </a:r>
          </a:p>
          <a:p>
            <a:pPr marL="0" indent="0">
              <a:spcBef>
                <a:spcPts val="0"/>
              </a:spcBef>
              <a:spcAft>
                <a:spcPts val="1200"/>
              </a:spcAft>
              <a:buNone/>
            </a:pPr>
            <a:r>
              <a:rPr lang="en-US" sz="2800" i="1" dirty="0">
                <a:latin typeface="+mj-lt"/>
              </a:rPr>
              <a:t>What happened this time as you rubbed your hands together?</a:t>
            </a:r>
          </a:p>
        </p:txBody>
      </p:sp>
      <p:sp>
        <p:nvSpPr>
          <p:cNvPr id="3" name="Slide Number Placeholder 2"/>
          <p:cNvSpPr>
            <a:spLocks noGrp="1"/>
          </p:cNvSpPr>
          <p:nvPr>
            <p:ph type="sldNum" sz="quarter" idx="12"/>
          </p:nvPr>
        </p:nvSpPr>
        <p:spPr>
          <a:xfrm>
            <a:off x="6553200" y="6356350"/>
            <a:ext cx="2133600" cy="365125"/>
          </a:xfrm>
        </p:spPr>
        <p:txBody>
          <a:bodyPr/>
          <a:lstStyle/>
          <a:p>
            <a:fld id="{477191CE-07A9-0A40-B6F6-CF0318B57CB9}" type="slidenum">
              <a:rPr lang="en-US" smtClean="0"/>
              <a:t>46</a:t>
            </a:fld>
            <a:endParaRPr lang="en-US"/>
          </a:p>
        </p:txBody>
      </p:sp>
    </p:spTree>
    <p:extLst>
      <p:ext uri="{BB962C8B-B14F-4D97-AF65-F5344CB8AC3E}">
        <p14:creationId xmlns:p14="http://schemas.microsoft.com/office/powerpoint/2010/main" val="320929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9"/>
            <a:ext cx="8229600" cy="762592"/>
          </a:xfrm>
        </p:spPr>
        <p:txBody>
          <a:bodyPr>
            <a:normAutofit/>
          </a:bodyPr>
          <a:lstStyle/>
          <a:p>
            <a:r>
              <a:rPr lang="en-US" sz="4000" dirty="0">
                <a:solidFill>
                  <a:srgbClr val="C00000"/>
                </a:solidFill>
                <a:latin typeface="+mj-lt"/>
              </a:rPr>
              <a:t>Momentum in Winter</a:t>
            </a:r>
          </a:p>
        </p:txBody>
      </p:sp>
      <p:sp>
        <p:nvSpPr>
          <p:cNvPr id="4" name="Slide Number Placeholder 3"/>
          <p:cNvSpPr>
            <a:spLocks noGrp="1"/>
          </p:cNvSpPr>
          <p:nvPr>
            <p:ph type="sldNum" sz="quarter" idx="12"/>
          </p:nvPr>
        </p:nvSpPr>
        <p:spPr/>
        <p:txBody>
          <a:bodyPr/>
          <a:lstStyle/>
          <a:p>
            <a:fld id="{477191CE-07A9-0A40-B6F6-CF0318B57CB9}" type="slidenum">
              <a:rPr lang="en-US" smtClean="0"/>
              <a:t>47</a:t>
            </a:fld>
            <a:endParaRPr lang="en-US"/>
          </a:p>
        </p:txBody>
      </p:sp>
      <p:pic>
        <p:nvPicPr>
          <p:cNvPr id="2" name="Picture 1" descr="DSC01678.JPG"/>
          <p:cNvPicPr>
            <a:picLocks noChangeAspect="1"/>
          </p:cNvPicPr>
          <p:nvPr/>
        </p:nvPicPr>
        <p:blipFill rotWithShape="1">
          <a:blip r:embed="rId3">
            <a:extLst>
              <a:ext uri="{28A0092B-C50C-407E-A947-70E740481C1C}">
                <a14:useLocalDpi xmlns:a14="http://schemas.microsoft.com/office/drawing/2010/main" val="0"/>
              </a:ext>
            </a:extLst>
          </a:blip>
          <a:srcRect t="17685" b="1144"/>
          <a:stretch/>
        </p:blipFill>
        <p:spPr>
          <a:xfrm>
            <a:off x="0" y="1291337"/>
            <a:ext cx="9144000" cy="5566663"/>
          </a:xfrm>
          <a:prstGeom prst="rect">
            <a:avLst/>
          </a:prstGeom>
        </p:spPr>
      </p:pic>
    </p:spTree>
    <p:extLst>
      <p:ext uri="{BB962C8B-B14F-4D97-AF65-F5344CB8AC3E}">
        <p14:creationId xmlns:p14="http://schemas.microsoft.com/office/powerpoint/2010/main" val="23216004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597877" y="3646727"/>
            <a:ext cx="7772400" cy="1090446"/>
          </a:xfrm>
        </p:spPr>
        <p:txBody>
          <a:bodyPr>
            <a:noAutofit/>
          </a:bodyPr>
          <a:lstStyle/>
          <a:p>
            <a:r>
              <a:rPr lang="en-US" sz="4000" b="1" dirty="0">
                <a:solidFill>
                  <a:srgbClr val="C00000"/>
                </a:solidFill>
                <a:latin typeface="+mj-lt"/>
              </a:rPr>
              <a:t>MAXIMUM VEHICLE LOAD</a:t>
            </a:r>
          </a:p>
        </p:txBody>
      </p:sp>
      <p:sp>
        <p:nvSpPr>
          <p:cNvPr id="2" name="Slide Number Placeholder 1"/>
          <p:cNvSpPr>
            <a:spLocks noGrp="1"/>
          </p:cNvSpPr>
          <p:nvPr>
            <p:ph type="sldNum" sz="quarter" idx="12"/>
          </p:nvPr>
        </p:nvSpPr>
        <p:spPr/>
        <p:txBody>
          <a:bodyPr/>
          <a:lstStyle/>
          <a:p>
            <a:fld id="{477191CE-07A9-0A40-B6F6-CF0318B57CB9}" type="slidenum">
              <a:rPr lang="en-US" smtClean="0"/>
              <a:t>48</a:t>
            </a:fld>
            <a:endParaRPr lang="en-US"/>
          </a:p>
        </p:txBody>
      </p:sp>
    </p:spTree>
    <p:extLst>
      <p:ext uri="{BB962C8B-B14F-4D97-AF65-F5344CB8AC3E}">
        <p14:creationId xmlns:p14="http://schemas.microsoft.com/office/powerpoint/2010/main" val="20503142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80956"/>
          </a:xfrm>
        </p:spPr>
        <p:txBody>
          <a:bodyPr>
            <a:normAutofit/>
          </a:bodyPr>
          <a:lstStyle/>
          <a:p>
            <a:r>
              <a:rPr lang="en-US" sz="4000" dirty="0">
                <a:solidFill>
                  <a:srgbClr val="C00000"/>
                </a:solidFill>
                <a:latin typeface="+mj-lt"/>
              </a:rPr>
              <a:t>Vehicle Load Considerations</a:t>
            </a:r>
          </a:p>
        </p:txBody>
      </p:sp>
      <p:sp>
        <p:nvSpPr>
          <p:cNvPr id="3" name="Content Placeholder 2"/>
          <p:cNvSpPr>
            <a:spLocks noGrp="1"/>
          </p:cNvSpPr>
          <p:nvPr>
            <p:ph sz="half" idx="1"/>
          </p:nvPr>
        </p:nvSpPr>
        <p:spPr>
          <a:xfrm>
            <a:off x="2545308" y="1477370"/>
            <a:ext cx="4038600" cy="3872553"/>
          </a:xfrm>
        </p:spPr>
        <p:txBody>
          <a:bodyPr>
            <a:normAutofit/>
          </a:bodyPr>
          <a:lstStyle/>
          <a:p>
            <a:r>
              <a:rPr lang="en-US" dirty="0">
                <a:latin typeface="+mj-lt"/>
              </a:rPr>
              <a:t>Vehicle type and design</a:t>
            </a:r>
          </a:p>
          <a:p>
            <a:r>
              <a:rPr lang="en-US" dirty="0">
                <a:latin typeface="+mj-lt"/>
              </a:rPr>
              <a:t>Tires</a:t>
            </a:r>
          </a:p>
          <a:p>
            <a:r>
              <a:rPr lang="en-US" dirty="0">
                <a:latin typeface="+mj-lt"/>
              </a:rPr>
              <a:t>Suspension</a:t>
            </a:r>
          </a:p>
          <a:p>
            <a:r>
              <a:rPr lang="en-US" dirty="0">
                <a:latin typeface="+mj-lt"/>
              </a:rPr>
              <a:t>Height </a:t>
            </a:r>
          </a:p>
          <a:p>
            <a:r>
              <a:rPr lang="en-US" dirty="0">
                <a:latin typeface="+mj-lt"/>
              </a:rPr>
              <a:t>Width </a:t>
            </a:r>
          </a:p>
          <a:p>
            <a:r>
              <a:rPr lang="en-US" dirty="0">
                <a:latin typeface="+mj-lt"/>
              </a:rPr>
              <a:t>Number of passengers</a:t>
            </a:r>
          </a:p>
          <a:p>
            <a:r>
              <a:rPr lang="en-US" dirty="0">
                <a:latin typeface="+mj-lt"/>
              </a:rPr>
              <a:t>Amount of gear</a:t>
            </a:r>
          </a:p>
        </p:txBody>
      </p:sp>
      <p:sp>
        <p:nvSpPr>
          <p:cNvPr id="4" name="Slide Number Placeholder 3"/>
          <p:cNvSpPr>
            <a:spLocks noGrp="1"/>
          </p:cNvSpPr>
          <p:nvPr>
            <p:ph type="sldNum" sz="quarter" idx="12"/>
          </p:nvPr>
        </p:nvSpPr>
        <p:spPr/>
        <p:txBody>
          <a:bodyPr/>
          <a:lstStyle/>
          <a:p>
            <a:fld id="{477191CE-07A9-0A40-B6F6-CF0318B57CB9}" type="slidenum">
              <a:rPr lang="en-US" smtClean="0"/>
              <a:t>49</a:t>
            </a:fld>
            <a:endParaRPr lang="en-US"/>
          </a:p>
        </p:txBody>
      </p:sp>
    </p:spTree>
    <p:extLst>
      <p:ext uri="{BB962C8B-B14F-4D97-AF65-F5344CB8AC3E}">
        <p14:creationId xmlns:p14="http://schemas.microsoft.com/office/powerpoint/2010/main" val="294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C00000"/>
                </a:solidFill>
              </a:rPr>
              <a:t>Physics Concepts</a:t>
            </a:r>
          </a:p>
        </p:txBody>
      </p:sp>
      <p:sp>
        <p:nvSpPr>
          <p:cNvPr id="6" name="Content Placeholder 5"/>
          <p:cNvSpPr>
            <a:spLocks noGrp="1"/>
          </p:cNvSpPr>
          <p:nvPr>
            <p:ph sz="half" idx="1"/>
          </p:nvPr>
        </p:nvSpPr>
        <p:spPr>
          <a:xfrm>
            <a:off x="1762836" y="1609999"/>
            <a:ext cx="3059723" cy="2852819"/>
          </a:xfrm>
        </p:spPr>
        <p:txBody>
          <a:bodyPr/>
          <a:lstStyle/>
          <a:p>
            <a:r>
              <a:rPr lang="en-US" dirty="0">
                <a:latin typeface="+mj-lt"/>
              </a:rPr>
              <a:t>Gravity</a:t>
            </a:r>
          </a:p>
          <a:p>
            <a:r>
              <a:rPr lang="en-US" dirty="0">
                <a:latin typeface="+mj-lt"/>
              </a:rPr>
              <a:t>Kinetic Energy</a:t>
            </a:r>
          </a:p>
          <a:p>
            <a:r>
              <a:rPr lang="en-US" dirty="0">
                <a:latin typeface="+mj-lt"/>
              </a:rPr>
              <a:t>Momentum</a:t>
            </a:r>
          </a:p>
          <a:p>
            <a:r>
              <a:rPr lang="en-US" dirty="0">
                <a:latin typeface="+mj-lt"/>
              </a:rPr>
              <a:t>Force</a:t>
            </a:r>
          </a:p>
          <a:p>
            <a:endParaRPr lang="en-US" dirty="0"/>
          </a:p>
          <a:p>
            <a:endParaRPr lang="en-US" dirty="0"/>
          </a:p>
        </p:txBody>
      </p:sp>
      <p:sp>
        <p:nvSpPr>
          <p:cNvPr id="7" name="Content Placeholder 6"/>
          <p:cNvSpPr>
            <a:spLocks noGrp="1"/>
          </p:cNvSpPr>
          <p:nvPr>
            <p:ph sz="half" idx="2"/>
          </p:nvPr>
        </p:nvSpPr>
        <p:spPr>
          <a:xfrm>
            <a:off x="5071281" y="1600201"/>
            <a:ext cx="3030415" cy="2303060"/>
          </a:xfrm>
        </p:spPr>
        <p:txBody>
          <a:bodyPr/>
          <a:lstStyle/>
          <a:p>
            <a:r>
              <a:rPr lang="en-US" dirty="0">
                <a:latin typeface="+mj-lt"/>
              </a:rPr>
              <a:t>Inertia</a:t>
            </a:r>
          </a:p>
          <a:p>
            <a:r>
              <a:rPr lang="en-US" dirty="0">
                <a:latin typeface="+mj-lt"/>
              </a:rPr>
              <a:t>Friction</a:t>
            </a:r>
          </a:p>
          <a:p>
            <a:r>
              <a:rPr lang="en-US" dirty="0">
                <a:latin typeface="+mj-lt"/>
              </a:rPr>
              <a:t>Traction</a:t>
            </a:r>
          </a:p>
          <a:p>
            <a:endParaRPr lang="en-US" dirty="0"/>
          </a:p>
        </p:txBody>
      </p:sp>
      <p:sp>
        <p:nvSpPr>
          <p:cNvPr id="4" name="Slide Number Placeholder 3"/>
          <p:cNvSpPr>
            <a:spLocks noGrp="1"/>
          </p:cNvSpPr>
          <p:nvPr>
            <p:ph type="sldNum" sz="quarter" idx="12"/>
          </p:nvPr>
        </p:nvSpPr>
        <p:spPr/>
        <p:txBody>
          <a:bodyPr/>
          <a:lstStyle/>
          <a:p>
            <a:fld id="{477191CE-07A9-0A40-B6F6-CF0318B57CB9}" type="slidenum">
              <a:rPr lang="en-US" smtClean="0"/>
              <a:t>5</a:t>
            </a:fld>
            <a:endParaRPr lang="en-US"/>
          </a:p>
        </p:txBody>
      </p:sp>
    </p:spTree>
    <p:extLst>
      <p:ext uri="{BB962C8B-B14F-4D97-AF65-F5344CB8AC3E}">
        <p14:creationId xmlns:p14="http://schemas.microsoft.com/office/powerpoint/2010/main" val="11697830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129" y="3636152"/>
            <a:ext cx="7772400" cy="888431"/>
          </a:xfrm>
        </p:spPr>
        <p:txBody>
          <a:bodyPr>
            <a:noAutofit/>
          </a:bodyPr>
          <a:lstStyle/>
          <a:p>
            <a:pPr algn="ctr"/>
            <a:r>
              <a:rPr lang="en-US" cap="none" dirty="0">
                <a:solidFill>
                  <a:srgbClr val="C00000"/>
                </a:solidFill>
                <a:latin typeface="+mj-lt"/>
              </a:rPr>
              <a:t>EXCEEDING MAXIMUM LOAD</a:t>
            </a:r>
          </a:p>
        </p:txBody>
      </p:sp>
      <p:sp>
        <p:nvSpPr>
          <p:cNvPr id="4" name="Slide Number Placeholder 3"/>
          <p:cNvSpPr>
            <a:spLocks noGrp="1"/>
          </p:cNvSpPr>
          <p:nvPr>
            <p:ph type="sldNum" sz="quarter" idx="12"/>
          </p:nvPr>
        </p:nvSpPr>
        <p:spPr/>
        <p:txBody>
          <a:bodyPr/>
          <a:lstStyle/>
          <a:p>
            <a:fld id="{477191CE-07A9-0A40-B6F6-CF0318B57CB9}" type="slidenum">
              <a:rPr lang="en-US" smtClean="0"/>
              <a:t>50</a:t>
            </a:fld>
            <a:endParaRPr lang="en-US"/>
          </a:p>
        </p:txBody>
      </p:sp>
    </p:spTree>
    <p:extLst>
      <p:ext uri="{BB962C8B-B14F-4D97-AF65-F5344CB8AC3E}">
        <p14:creationId xmlns:p14="http://schemas.microsoft.com/office/powerpoint/2010/main" val="2540346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hidden="1"/>
          <p:cNvSpPr>
            <a:spLocks noGrp="1" noChangeArrowheads="1"/>
          </p:cNvSpPr>
          <p:nvPr>
            <p:ph type="title"/>
          </p:nvPr>
        </p:nvSpPr>
        <p:spPr/>
        <p:txBody>
          <a:bodyPr/>
          <a:lstStyle/>
          <a:p>
            <a:endParaRPr lang="en-US"/>
          </a:p>
        </p:txBody>
      </p:sp>
      <p:sp>
        <p:nvSpPr>
          <p:cNvPr id="4099" name="Rectangle 3" descr="transport1"/>
          <p:cNvSpPr>
            <a:spLocks noGrp="1" noChangeAspect="1" noChangeArrowheads="1"/>
          </p:cNvSpPr>
          <p:nvPr isPhoto="1"/>
        </p:nvSpPr>
        <p:spPr bwMode="auto">
          <a:xfrm>
            <a:off x="939257" y="357458"/>
            <a:ext cx="7372230" cy="5895600"/>
          </a:xfrm>
          <a:prstGeom prst="rect">
            <a:avLst/>
          </a:prstGeom>
          <a:blipFill dpi="0" rotWithShape="1">
            <a:blip r:embed="rId3"/>
            <a:srcRect/>
            <a:stretch>
              <a:fillRect r="-4"/>
            </a:stretch>
          </a:blip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Slide Number Placeholder 1"/>
          <p:cNvSpPr>
            <a:spLocks noGrp="1"/>
          </p:cNvSpPr>
          <p:nvPr>
            <p:ph type="sldNum" sz="quarter" idx="12"/>
          </p:nvPr>
        </p:nvSpPr>
        <p:spPr/>
        <p:txBody>
          <a:bodyPr/>
          <a:lstStyle/>
          <a:p>
            <a:fld id="{477191CE-07A9-0A40-B6F6-CF0318B57CB9}" type="slidenum">
              <a:rPr lang="en-US" smtClean="0"/>
              <a:t>51</a:t>
            </a:fld>
            <a:endParaRPr lang="en-US"/>
          </a:p>
        </p:txBody>
      </p:sp>
    </p:spTree>
    <p:extLst>
      <p:ext uri="{BB962C8B-B14F-4D97-AF65-F5344CB8AC3E}">
        <p14:creationId xmlns:p14="http://schemas.microsoft.com/office/powerpoint/2010/main" val="2455703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hidden="1"/>
          <p:cNvSpPr>
            <a:spLocks noGrp="1" noChangeArrowheads="1"/>
          </p:cNvSpPr>
          <p:nvPr>
            <p:ph type="title"/>
          </p:nvPr>
        </p:nvSpPr>
        <p:spPr/>
        <p:txBody>
          <a:bodyPr/>
          <a:lstStyle/>
          <a:p>
            <a:endParaRPr lang="en-US"/>
          </a:p>
        </p:txBody>
      </p:sp>
      <p:sp>
        <p:nvSpPr>
          <p:cNvPr id="11267" name="Rectangle 3" descr="transport8"/>
          <p:cNvSpPr>
            <a:spLocks noGrp="1" noChangeAspect="1" noChangeArrowheads="1"/>
          </p:cNvSpPr>
          <p:nvPr isPhoto="1"/>
        </p:nvSpPr>
        <p:spPr bwMode="auto">
          <a:xfrm>
            <a:off x="298749" y="259309"/>
            <a:ext cx="8517680" cy="5895832"/>
          </a:xfrm>
          <a:prstGeom prst="rect">
            <a:avLst/>
          </a:prstGeom>
          <a:blipFill dpi="0" rotWithShape="1">
            <a:blip r:embed="rId2"/>
            <a:srcRect/>
            <a:stretch>
              <a:fillRect r="-15"/>
            </a:stretch>
          </a:blip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Slide Number Placeholder 1"/>
          <p:cNvSpPr>
            <a:spLocks noGrp="1"/>
          </p:cNvSpPr>
          <p:nvPr>
            <p:ph type="sldNum" sz="quarter" idx="12"/>
          </p:nvPr>
        </p:nvSpPr>
        <p:spPr/>
        <p:txBody>
          <a:bodyPr/>
          <a:lstStyle/>
          <a:p>
            <a:fld id="{477191CE-07A9-0A40-B6F6-CF0318B57CB9}" type="slidenum">
              <a:rPr lang="en-US" smtClean="0"/>
              <a:t>52</a:t>
            </a:fld>
            <a:endParaRPr lang="en-US"/>
          </a:p>
        </p:txBody>
      </p:sp>
    </p:spTree>
    <p:extLst>
      <p:ext uri="{BB962C8B-B14F-4D97-AF65-F5344CB8AC3E}">
        <p14:creationId xmlns:p14="http://schemas.microsoft.com/office/powerpoint/2010/main" val="10072911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7191CE-07A9-0A40-B6F6-CF0318B57CB9}" type="slidenum">
              <a:rPr lang="en-US" smtClean="0"/>
              <a:t>53</a:t>
            </a:fld>
            <a:endParaRPr lang="en-US"/>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450" y="191069"/>
            <a:ext cx="8842719" cy="5797452"/>
          </a:xfrm>
          <a:prstGeom prst="rect">
            <a:avLst/>
          </a:prstGeom>
          <a:ln>
            <a:no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58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b="1" dirty="0">
                <a:solidFill>
                  <a:srgbClr val="C00000"/>
                </a:solidFill>
                <a:latin typeface="+mj-lt"/>
              </a:rPr>
              <a:t>LOAD AND BALANCE</a:t>
            </a:r>
          </a:p>
        </p:txBody>
      </p:sp>
      <p:sp>
        <p:nvSpPr>
          <p:cNvPr id="6" name="Subtitle 5"/>
          <p:cNvSpPr>
            <a:spLocks noGrp="1"/>
          </p:cNvSpPr>
          <p:nvPr>
            <p:ph type="subTitle" idx="1"/>
          </p:nvPr>
        </p:nvSpPr>
        <p:spPr>
          <a:xfrm>
            <a:off x="1344304" y="3962399"/>
            <a:ext cx="6400800" cy="1280615"/>
          </a:xfrm>
        </p:spPr>
        <p:txBody>
          <a:bodyPr/>
          <a:lstStyle/>
          <a:p>
            <a:r>
              <a:rPr lang="en-US" dirty="0">
                <a:latin typeface="+mj-lt"/>
              </a:rPr>
              <a:t>“Center of Gravity”</a:t>
            </a:r>
          </a:p>
        </p:txBody>
      </p:sp>
      <p:sp>
        <p:nvSpPr>
          <p:cNvPr id="4" name="Slide Number Placeholder 3"/>
          <p:cNvSpPr>
            <a:spLocks noGrp="1"/>
          </p:cNvSpPr>
          <p:nvPr>
            <p:ph type="sldNum" sz="quarter" idx="12"/>
          </p:nvPr>
        </p:nvSpPr>
        <p:spPr/>
        <p:txBody>
          <a:bodyPr/>
          <a:lstStyle/>
          <a:p>
            <a:fld id="{477191CE-07A9-0A40-B6F6-CF0318B57CB9}" type="slidenum">
              <a:rPr lang="en-US" smtClean="0"/>
              <a:t>54</a:t>
            </a:fld>
            <a:endParaRPr lang="en-US"/>
          </a:p>
        </p:txBody>
      </p:sp>
    </p:spTree>
    <p:extLst>
      <p:ext uri="{BB962C8B-B14F-4D97-AF65-F5344CB8AC3E}">
        <p14:creationId xmlns:p14="http://schemas.microsoft.com/office/powerpoint/2010/main" val="14293465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0013"/>
          </a:xfrm>
        </p:spPr>
        <p:txBody>
          <a:bodyPr>
            <a:normAutofit/>
          </a:bodyPr>
          <a:lstStyle/>
          <a:p>
            <a:r>
              <a:rPr lang="en-US" sz="4000" dirty="0">
                <a:latin typeface="+mj-lt"/>
              </a:rPr>
              <a:t>Height of the Vehicle</a:t>
            </a:r>
          </a:p>
        </p:txBody>
      </p:sp>
      <p:pic>
        <p:nvPicPr>
          <p:cNvPr id="5" name="Content Placeholder 4" descr="dreamstime_s_12492342.jpg"/>
          <p:cNvPicPr>
            <a:picLocks noGrp="1" noChangeAspect="1"/>
          </p:cNvPicPr>
          <p:nvPr>
            <p:ph idx="1"/>
          </p:nvPr>
        </p:nvPicPr>
        <p:blipFill>
          <a:blip r:embed="rId3">
            <a:extLst>
              <a:ext uri="{28A0092B-C50C-407E-A947-70E740481C1C}">
                <a14:useLocalDpi xmlns:a14="http://schemas.microsoft.com/office/drawing/2010/main" val="0"/>
              </a:ext>
            </a:extLst>
          </a:blip>
          <a:srcRect t="8572" b="8572"/>
          <a:stretch>
            <a:fillRect/>
          </a:stretch>
        </p:blipFill>
        <p:spPr>
          <a:xfrm>
            <a:off x="460455" y="1335363"/>
            <a:ext cx="8229600" cy="4525963"/>
          </a:xfrm>
        </p:spPr>
      </p:pic>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55</a:t>
            </a:fld>
            <a:endParaRPr lang="en-US"/>
          </a:p>
        </p:txBody>
      </p:sp>
      <p:cxnSp>
        <p:nvCxnSpPr>
          <p:cNvPr id="7" name="Straight Connector 6"/>
          <p:cNvCxnSpPr/>
          <p:nvPr/>
        </p:nvCxnSpPr>
        <p:spPr>
          <a:xfrm flipH="1" flipV="1">
            <a:off x="470890" y="3117759"/>
            <a:ext cx="8219165" cy="28538"/>
          </a:xfrm>
          <a:prstGeom prst="line">
            <a:avLst/>
          </a:prstGeom>
        </p:spPr>
        <p:style>
          <a:lnRef idx="2">
            <a:schemeClr val="dk1"/>
          </a:lnRef>
          <a:fillRef idx="0">
            <a:schemeClr val="dk1"/>
          </a:fillRef>
          <a:effectRef idx="1">
            <a:schemeClr val="dk1"/>
          </a:effectRef>
          <a:fontRef idx="minor">
            <a:schemeClr val="tx1"/>
          </a:fontRef>
        </p:style>
      </p:cxnSp>
      <p:sp>
        <p:nvSpPr>
          <p:cNvPr id="12" name="Oval 11"/>
          <p:cNvSpPr/>
          <p:nvPr/>
        </p:nvSpPr>
        <p:spPr>
          <a:xfrm>
            <a:off x="2454335" y="3681379"/>
            <a:ext cx="206906" cy="206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6102734" y="3598345"/>
            <a:ext cx="206906" cy="20690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3725838" y="5286636"/>
            <a:ext cx="1869744" cy="369332"/>
          </a:xfrm>
          <a:prstGeom prst="rect">
            <a:avLst/>
          </a:prstGeom>
          <a:solidFill>
            <a:schemeClr val="bg1">
              <a:lumMod val="75000"/>
            </a:schemeClr>
          </a:solidFill>
        </p:spPr>
        <p:txBody>
          <a:bodyPr wrap="square" rtlCol="0">
            <a:spAutoFit/>
          </a:bodyPr>
          <a:lstStyle/>
          <a:p>
            <a:pPr algn="ctr"/>
            <a:r>
              <a:rPr lang="en-US" dirty="0"/>
              <a:t>Center of Gravity</a:t>
            </a:r>
          </a:p>
        </p:txBody>
      </p:sp>
      <p:cxnSp>
        <p:nvCxnSpPr>
          <p:cNvPr id="18" name="Straight Arrow Connector 17"/>
          <p:cNvCxnSpPr>
            <a:endCxn id="12" idx="5"/>
          </p:cNvCxnSpPr>
          <p:nvPr/>
        </p:nvCxnSpPr>
        <p:spPr>
          <a:xfrm flipH="1" flipV="1">
            <a:off x="2630940" y="3857979"/>
            <a:ext cx="1956669" cy="13430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endCxn id="13" idx="3"/>
          </p:cNvCxnSpPr>
          <p:nvPr/>
        </p:nvCxnSpPr>
        <p:spPr>
          <a:xfrm flipV="1">
            <a:off x="4587607" y="3774945"/>
            <a:ext cx="1545428" cy="14189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35716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down)">
                                      <p:cBhvr>
                                        <p:cTn id="15" dur="500"/>
                                        <p:tgtEl>
                                          <p:spTgt spid="2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par>
                          <p:cTn id="19" fill="hold">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5661" y="274638"/>
            <a:ext cx="8584440" cy="912717"/>
          </a:xfrm>
        </p:spPr>
        <p:txBody>
          <a:bodyPr>
            <a:noAutofit/>
          </a:bodyPr>
          <a:lstStyle/>
          <a:p>
            <a:r>
              <a:rPr lang="en-US" sz="4000" dirty="0">
                <a:latin typeface="+mj-lt"/>
              </a:rPr>
              <a:t>Which one is more likely to roll over?</a:t>
            </a:r>
          </a:p>
        </p:txBody>
      </p:sp>
      <p:sp>
        <p:nvSpPr>
          <p:cNvPr id="4" name="Slide Number Placeholder 3"/>
          <p:cNvSpPr>
            <a:spLocks noGrp="1"/>
          </p:cNvSpPr>
          <p:nvPr>
            <p:ph type="sldNum" sz="quarter" idx="12"/>
          </p:nvPr>
        </p:nvSpPr>
        <p:spPr/>
        <p:txBody>
          <a:bodyPr/>
          <a:lstStyle/>
          <a:p>
            <a:fld id="{477191CE-07A9-0A40-B6F6-CF0318B57CB9}" type="slidenum">
              <a:rPr lang="en-US" smtClean="0"/>
              <a:t>56</a:t>
            </a:fld>
            <a:endParaRPr lang="en-US"/>
          </a:p>
        </p:txBody>
      </p:sp>
      <p:pic>
        <p:nvPicPr>
          <p:cNvPr id="8" name="Picture 7" descr="dreamstime_s_187874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498" y="2304430"/>
            <a:ext cx="4487399" cy="3174835"/>
          </a:xfrm>
          <a:prstGeom prst="rect">
            <a:avLst/>
          </a:prstGeom>
        </p:spPr>
      </p:pic>
      <p:pic>
        <p:nvPicPr>
          <p:cNvPr id="9" name="Picture 8" descr="Camry_v01j_Rear_gray_glas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6624" y="3117756"/>
            <a:ext cx="2678348" cy="2161741"/>
          </a:xfrm>
          <a:prstGeom prst="rect">
            <a:avLst/>
          </a:prstGeom>
        </p:spPr>
      </p:pic>
      <p:grpSp>
        <p:nvGrpSpPr>
          <p:cNvPr id="21" name="Group 20"/>
          <p:cNvGrpSpPr/>
          <p:nvPr/>
        </p:nvGrpSpPr>
        <p:grpSpPr>
          <a:xfrm>
            <a:off x="3203477" y="2425717"/>
            <a:ext cx="2054791" cy="2896590"/>
            <a:chOff x="3203477" y="2425717"/>
            <a:chExt cx="2054791" cy="2896590"/>
          </a:xfrm>
        </p:grpSpPr>
        <p:cxnSp>
          <p:nvCxnSpPr>
            <p:cNvPr id="11" name="Straight Connector 10"/>
            <p:cNvCxnSpPr/>
            <p:nvPr/>
          </p:nvCxnSpPr>
          <p:spPr>
            <a:xfrm>
              <a:off x="3346171" y="5315174"/>
              <a:ext cx="1912097" cy="713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flipV="1">
              <a:off x="4188064" y="2432851"/>
              <a:ext cx="35674" cy="2875187"/>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V="1">
              <a:off x="4188064" y="2425717"/>
              <a:ext cx="634988" cy="7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203477" y="3067815"/>
              <a:ext cx="991722" cy="7135"/>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419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11" y="5231399"/>
            <a:ext cx="8625385" cy="639799"/>
          </a:xfrm>
        </p:spPr>
        <p:txBody>
          <a:bodyPr>
            <a:noAutofit/>
          </a:bodyPr>
          <a:lstStyle/>
          <a:p>
            <a:r>
              <a:rPr lang="en-US" sz="3200" dirty="0">
                <a:latin typeface="+mj-lt"/>
              </a:rPr>
              <a:t>What about this vehicle’s center of gravity?</a:t>
            </a:r>
          </a:p>
        </p:txBody>
      </p:sp>
      <p:sp>
        <p:nvSpPr>
          <p:cNvPr id="3" name="Slide Number Placeholder 2"/>
          <p:cNvSpPr>
            <a:spLocks noGrp="1"/>
          </p:cNvSpPr>
          <p:nvPr>
            <p:ph type="sldNum" sz="quarter" idx="12"/>
          </p:nvPr>
        </p:nvSpPr>
        <p:spPr/>
        <p:txBody>
          <a:bodyPr/>
          <a:lstStyle/>
          <a:p>
            <a:fld id="{477191CE-07A9-0A40-B6F6-CF0318B57CB9}" type="slidenum">
              <a:rPr lang="en-US" smtClean="0"/>
              <a:t>57</a:t>
            </a:fld>
            <a:endParaRPr lang="en-US"/>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2232" y="323151"/>
            <a:ext cx="6453344" cy="4840008"/>
          </a:xfrm>
          <a:prstGeom prst="rect">
            <a:avLst/>
          </a:prstGeom>
          <a:ln>
            <a:noFill/>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973549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hidden="1"/>
          <p:cNvSpPr>
            <a:spLocks noGrp="1" noChangeArrowheads="1"/>
          </p:cNvSpPr>
          <p:nvPr>
            <p:ph type="title"/>
          </p:nvPr>
        </p:nvSpPr>
        <p:spPr/>
        <p:txBody>
          <a:bodyPr/>
          <a:lstStyle/>
          <a:p>
            <a:endParaRPr lang="en-US"/>
          </a:p>
        </p:txBody>
      </p:sp>
      <p:sp>
        <p:nvSpPr>
          <p:cNvPr id="13315" name="Rectangle 3" descr="transport10"/>
          <p:cNvSpPr>
            <a:spLocks noGrp="1" noChangeAspect="1" noChangeArrowheads="1"/>
          </p:cNvSpPr>
          <p:nvPr isPhoto="1"/>
        </p:nvSpPr>
        <p:spPr bwMode="auto">
          <a:xfrm>
            <a:off x="750626" y="327546"/>
            <a:ext cx="7588156" cy="5691117"/>
          </a:xfrm>
          <a:prstGeom prst="rect">
            <a:avLst/>
          </a:prstGeom>
          <a:blipFill dpi="0" rotWithShape="1">
            <a:blip r:embed="rId3"/>
            <a:srcRect/>
            <a:stretch>
              <a:fillRect/>
            </a:stretch>
          </a:blipFill>
          <a:ln w="9525">
            <a:no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 name="Slide Number Placeholder 1"/>
          <p:cNvSpPr>
            <a:spLocks noGrp="1"/>
          </p:cNvSpPr>
          <p:nvPr>
            <p:ph type="sldNum" sz="quarter" idx="12"/>
          </p:nvPr>
        </p:nvSpPr>
        <p:spPr/>
        <p:txBody>
          <a:bodyPr/>
          <a:lstStyle/>
          <a:p>
            <a:fld id="{477191CE-07A9-0A40-B6F6-CF0318B57CB9}" type="slidenum">
              <a:rPr lang="en-US" smtClean="0"/>
              <a:t>58</a:t>
            </a:fld>
            <a:endParaRPr lang="en-US"/>
          </a:p>
        </p:txBody>
      </p:sp>
    </p:spTree>
    <p:extLst>
      <p:ext uri="{BB962C8B-B14F-4D97-AF65-F5344CB8AC3E}">
        <p14:creationId xmlns:p14="http://schemas.microsoft.com/office/powerpoint/2010/main" val="9709223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836" y="2841423"/>
            <a:ext cx="7772400" cy="1024909"/>
          </a:xfrm>
        </p:spPr>
        <p:txBody>
          <a:bodyPr/>
          <a:lstStyle/>
          <a:p>
            <a:r>
              <a:rPr lang="en-US" dirty="0">
                <a:solidFill>
                  <a:srgbClr val="C00000"/>
                </a:solidFill>
                <a:latin typeface="+mj-lt"/>
              </a:rPr>
              <a:t>Putting it all Together</a:t>
            </a:r>
          </a:p>
        </p:txBody>
      </p:sp>
      <p:sp>
        <p:nvSpPr>
          <p:cNvPr id="4" name="Text Placeholder 3"/>
          <p:cNvSpPr>
            <a:spLocks noGrp="1"/>
          </p:cNvSpPr>
          <p:nvPr>
            <p:ph type="body" idx="1"/>
          </p:nvPr>
        </p:nvSpPr>
        <p:spPr>
          <a:xfrm>
            <a:off x="585836" y="3866332"/>
            <a:ext cx="7772400" cy="1127699"/>
          </a:xfrm>
        </p:spPr>
        <p:txBody>
          <a:bodyPr>
            <a:normAutofit/>
          </a:bodyPr>
          <a:lstStyle/>
          <a:p>
            <a:r>
              <a:rPr lang="en-US" sz="2800" i="1" dirty="0">
                <a:latin typeface="+mj-lt"/>
                <a:cs typeface="Arial" panose="020B0604020202020204" pitchFamily="34" charset="0"/>
              </a:rPr>
              <a:t>What can I do to work within </a:t>
            </a:r>
            <a:r>
              <a:rPr lang="en-US" sz="2800" i="1" dirty="0">
                <a:latin typeface="+mj-lt"/>
              </a:rPr>
              <a:t>n</a:t>
            </a:r>
            <a:r>
              <a:rPr lang="en-US" sz="2800" i="1" dirty="0">
                <a:latin typeface="+mj-lt"/>
                <a:cs typeface="Arial" panose="020B0604020202020204" pitchFamily="34" charset="0"/>
              </a:rPr>
              <a:t>atural </a:t>
            </a:r>
            <a:r>
              <a:rPr lang="en-US" sz="2800" i="1" dirty="0">
                <a:latin typeface="+mj-lt"/>
              </a:rPr>
              <a:t>l</a:t>
            </a:r>
            <a:r>
              <a:rPr lang="en-US" sz="2800" i="1" dirty="0">
                <a:latin typeface="+mj-lt"/>
                <a:cs typeface="Arial" panose="020B0604020202020204" pitchFamily="34" charset="0"/>
              </a:rPr>
              <a:t>aws to manage risk and drive more safely?</a:t>
            </a:r>
          </a:p>
        </p:txBody>
      </p:sp>
      <p:sp>
        <p:nvSpPr>
          <p:cNvPr id="3" name="Slide Number Placeholder 2"/>
          <p:cNvSpPr>
            <a:spLocks noGrp="1"/>
          </p:cNvSpPr>
          <p:nvPr>
            <p:ph type="sldNum" sz="quarter" idx="12"/>
          </p:nvPr>
        </p:nvSpPr>
        <p:spPr/>
        <p:txBody>
          <a:bodyPr/>
          <a:lstStyle/>
          <a:p>
            <a:fld id="{477191CE-07A9-0A40-B6F6-CF0318B57CB9}" type="slidenum">
              <a:rPr lang="en-US" smtClean="0"/>
              <a:t>59</a:t>
            </a:fld>
            <a:endParaRPr lang="en-US"/>
          </a:p>
        </p:txBody>
      </p:sp>
    </p:spTree>
    <p:extLst>
      <p:ext uri="{BB962C8B-B14F-4D97-AF65-F5344CB8AC3E}">
        <p14:creationId xmlns:p14="http://schemas.microsoft.com/office/powerpoint/2010/main" val="1075557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12717"/>
          </a:xfrm>
        </p:spPr>
        <p:txBody>
          <a:bodyPr>
            <a:noAutofit/>
          </a:bodyPr>
          <a:lstStyle/>
          <a:p>
            <a:r>
              <a:rPr lang="en-US" sz="4000" dirty="0">
                <a:solidFill>
                  <a:srgbClr val="C00000"/>
                </a:solidFill>
                <a:latin typeface="+mj-lt"/>
              </a:rPr>
              <a:t>Gravity</a:t>
            </a:r>
          </a:p>
        </p:txBody>
      </p:sp>
      <p:sp>
        <p:nvSpPr>
          <p:cNvPr id="3" name="Content Placeholder 2"/>
          <p:cNvSpPr>
            <a:spLocks noGrp="1"/>
          </p:cNvSpPr>
          <p:nvPr>
            <p:ph idx="1"/>
          </p:nvPr>
        </p:nvSpPr>
        <p:spPr>
          <a:xfrm>
            <a:off x="801752" y="1422779"/>
            <a:ext cx="7445829" cy="4525963"/>
          </a:xfrm>
        </p:spPr>
        <p:txBody>
          <a:bodyPr>
            <a:normAutofit lnSpcReduction="10000"/>
          </a:bodyPr>
          <a:lstStyle/>
          <a:p>
            <a:r>
              <a:rPr lang="en-US" dirty="0">
                <a:latin typeface="+mj-lt"/>
              </a:rPr>
              <a:t>The force that attracts a body toward the center of the earth</a:t>
            </a:r>
          </a:p>
          <a:p>
            <a:pPr lvl="1"/>
            <a:r>
              <a:rPr lang="en-US" dirty="0">
                <a:latin typeface="+mj-lt"/>
              </a:rPr>
              <a:t>When I jump up I . . . .</a:t>
            </a:r>
          </a:p>
          <a:p>
            <a:pPr lvl="1"/>
            <a:r>
              <a:rPr lang="en-US" dirty="0">
                <a:latin typeface="+mj-lt"/>
              </a:rPr>
              <a:t>When I throw a ball in the air it . . . </a:t>
            </a:r>
          </a:p>
          <a:p>
            <a:pPr lvl="1"/>
            <a:r>
              <a:rPr lang="en-US" dirty="0">
                <a:latin typeface="+mj-lt"/>
              </a:rPr>
              <a:t>When I go off a cliff . . . </a:t>
            </a:r>
          </a:p>
          <a:p>
            <a:pPr marL="457200" lvl="1" indent="0">
              <a:buNone/>
            </a:pPr>
            <a:endParaRPr lang="en-US" dirty="0">
              <a:latin typeface="+mj-lt"/>
            </a:endParaRPr>
          </a:p>
          <a:p>
            <a:pPr marL="457200" lvl="1" indent="0">
              <a:buNone/>
            </a:pPr>
            <a:r>
              <a:rPr lang="en-US" dirty="0">
                <a:latin typeface="+mj-lt"/>
              </a:rPr>
              <a:t>Gravity—It’s not just a good idea. . .</a:t>
            </a:r>
          </a:p>
          <a:p>
            <a:pPr marL="914400" lvl="2" indent="0">
              <a:buNone/>
            </a:pPr>
            <a:r>
              <a:rPr lang="en-US" dirty="0">
                <a:latin typeface="+mj-lt"/>
              </a:rPr>
              <a:t>                         </a:t>
            </a:r>
            <a:r>
              <a:rPr lang="en-US" sz="3200" dirty="0">
                <a:latin typeface="+mj-lt"/>
              </a:rPr>
              <a:t>It’s the LAW!</a:t>
            </a:r>
          </a:p>
          <a:p>
            <a:pPr marL="914400" lvl="2" indent="0" algn="r">
              <a:buNone/>
            </a:pPr>
            <a:r>
              <a:rPr lang="en-US" sz="2800" i="1" dirty="0">
                <a:latin typeface="+mj-lt"/>
              </a:rPr>
              <a:t>(The Law of Physics)</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6</a:t>
            </a:fld>
            <a:endParaRPr lang="en-US"/>
          </a:p>
        </p:txBody>
      </p:sp>
    </p:spTree>
    <p:extLst>
      <p:ext uri="{BB962C8B-B14F-4D97-AF65-F5344CB8AC3E}">
        <p14:creationId xmlns:p14="http://schemas.microsoft.com/office/powerpoint/2010/main" val="2878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wipe(down)">
                                      <p:cBhvr>
                                        <p:cTn id="25" dur="580">
                                          <p:stCondLst>
                                            <p:cond delay="0"/>
                                          </p:stCondLst>
                                        </p:cTn>
                                        <p:tgtEl>
                                          <p:spTgt spid="3">
                                            <p:txEl>
                                              <p:pRg st="0" end="0"/>
                                            </p:txEl>
                                          </p:spTgt>
                                        </p:tgtEl>
                                      </p:cBhvr>
                                    </p:animEffect>
                                    <p:anim calcmode="lin" valueType="num">
                                      <p:cBhvr>
                                        <p:cTn id="26"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0" end="0"/>
                                            </p:txEl>
                                          </p:spTgt>
                                        </p:tgtEl>
                                      </p:cBhvr>
                                      <p:to x="100000" y="60000"/>
                                    </p:animScale>
                                    <p:animScale>
                                      <p:cBhvr>
                                        <p:cTn id="32" dur="166" decel="50000">
                                          <p:stCondLst>
                                            <p:cond delay="676"/>
                                          </p:stCondLst>
                                        </p:cTn>
                                        <p:tgtEl>
                                          <p:spTgt spid="3">
                                            <p:txEl>
                                              <p:pRg st="0" end="0"/>
                                            </p:txEl>
                                          </p:spTgt>
                                        </p:tgtEl>
                                      </p:cBhvr>
                                      <p:to x="100000" y="100000"/>
                                    </p:animScale>
                                    <p:animScale>
                                      <p:cBhvr>
                                        <p:cTn id="33" dur="26">
                                          <p:stCondLst>
                                            <p:cond delay="1312"/>
                                          </p:stCondLst>
                                        </p:cTn>
                                        <p:tgtEl>
                                          <p:spTgt spid="3">
                                            <p:txEl>
                                              <p:pRg st="0" end="0"/>
                                            </p:txEl>
                                          </p:spTgt>
                                        </p:tgtEl>
                                      </p:cBhvr>
                                      <p:to x="100000" y="80000"/>
                                    </p:animScale>
                                    <p:animScale>
                                      <p:cBhvr>
                                        <p:cTn id="34" dur="166" decel="50000">
                                          <p:stCondLst>
                                            <p:cond delay="1338"/>
                                          </p:stCondLst>
                                        </p:cTn>
                                        <p:tgtEl>
                                          <p:spTgt spid="3">
                                            <p:txEl>
                                              <p:pRg st="0" end="0"/>
                                            </p:txEl>
                                          </p:spTgt>
                                        </p:tgtEl>
                                      </p:cBhvr>
                                      <p:to x="100000" y="100000"/>
                                    </p:animScale>
                                    <p:animScale>
                                      <p:cBhvr>
                                        <p:cTn id="35" dur="26">
                                          <p:stCondLst>
                                            <p:cond delay="1642"/>
                                          </p:stCondLst>
                                        </p:cTn>
                                        <p:tgtEl>
                                          <p:spTgt spid="3">
                                            <p:txEl>
                                              <p:pRg st="0" end="0"/>
                                            </p:txEl>
                                          </p:spTgt>
                                        </p:tgtEl>
                                      </p:cBhvr>
                                      <p:to x="100000" y="90000"/>
                                    </p:animScale>
                                    <p:animScale>
                                      <p:cBhvr>
                                        <p:cTn id="36" dur="166" decel="50000">
                                          <p:stCondLst>
                                            <p:cond delay="1668"/>
                                          </p:stCondLst>
                                        </p:cTn>
                                        <p:tgtEl>
                                          <p:spTgt spid="3">
                                            <p:txEl>
                                              <p:pRg st="0" end="0"/>
                                            </p:txEl>
                                          </p:spTgt>
                                        </p:tgtEl>
                                      </p:cBhvr>
                                      <p:to x="100000" y="100000"/>
                                    </p:animScale>
                                    <p:animScale>
                                      <p:cBhvr>
                                        <p:cTn id="37" dur="26">
                                          <p:stCondLst>
                                            <p:cond delay="1808"/>
                                          </p:stCondLst>
                                        </p:cTn>
                                        <p:tgtEl>
                                          <p:spTgt spid="3">
                                            <p:txEl>
                                              <p:pRg st="0" end="0"/>
                                            </p:txEl>
                                          </p:spTgt>
                                        </p:tgtEl>
                                      </p:cBhvr>
                                      <p:to x="100000" y="95000"/>
                                    </p:animScale>
                                    <p:animScale>
                                      <p:cBhvr>
                                        <p:cTn id="38" dur="166" decel="50000">
                                          <p:stCondLst>
                                            <p:cond delay="1834"/>
                                          </p:stCondLst>
                                        </p:cTn>
                                        <p:tgtEl>
                                          <p:spTgt spid="3">
                                            <p:txEl>
                                              <p:pRg st="0" end="0"/>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wipe(down)">
                                      <p:cBhvr>
                                        <p:cTn id="43" dur="580">
                                          <p:stCondLst>
                                            <p:cond delay="0"/>
                                          </p:stCondLst>
                                        </p:cTn>
                                        <p:tgtEl>
                                          <p:spTgt spid="3">
                                            <p:txEl>
                                              <p:pRg st="1" end="1"/>
                                            </p:txEl>
                                          </p:spTgt>
                                        </p:tgtEl>
                                      </p:cBhvr>
                                    </p:animEffect>
                                    <p:anim calcmode="lin" valueType="num">
                                      <p:cBhvr>
                                        <p:cTn id="4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1" end="1"/>
                                            </p:txEl>
                                          </p:spTgt>
                                        </p:tgtEl>
                                      </p:cBhvr>
                                      <p:to x="100000" y="60000"/>
                                    </p:animScale>
                                    <p:animScale>
                                      <p:cBhvr>
                                        <p:cTn id="50" dur="166" decel="50000">
                                          <p:stCondLst>
                                            <p:cond delay="676"/>
                                          </p:stCondLst>
                                        </p:cTn>
                                        <p:tgtEl>
                                          <p:spTgt spid="3">
                                            <p:txEl>
                                              <p:pRg st="1" end="1"/>
                                            </p:txEl>
                                          </p:spTgt>
                                        </p:tgtEl>
                                      </p:cBhvr>
                                      <p:to x="100000" y="100000"/>
                                    </p:animScale>
                                    <p:animScale>
                                      <p:cBhvr>
                                        <p:cTn id="51" dur="26">
                                          <p:stCondLst>
                                            <p:cond delay="1312"/>
                                          </p:stCondLst>
                                        </p:cTn>
                                        <p:tgtEl>
                                          <p:spTgt spid="3">
                                            <p:txEl>
                                              <p:pRg st="1" end="1"/>
                                            </p:txEl>
                                          </p:spTgt>
                                        </p:tgtEl>
                                      </p:cBhvr>
                                      <p:to x="100000" y="80000"/>
                                    </p:animScale>
                                    <p:animScale>
                                      <p:cBhvr>
                                        <p:cTn id="52" dur="166" decel="50000">
                                          <p:stCondLst>
                                            <p:cond delay="1338"/>
                                          </p:stCondLst>
                                        </p:cTn>
                                        <p:tgtEl>
                                          <p:spTgt spid="3">
                                            <p:txEl>
                                              <p:pRg st="1" end="1"/>
                                            </p:txEl>
                                          </p:spTgt>
                                        </p:tgtEl>
                                      </p:cBhvr>
                                      <p:to x="100000" y="100000"/>
                                    </p:animScale>
                                    <p:animScale>
                                      <p:cBhvr>
                                        <p:cTn id="53" dur="26">
                                          <p:stCondLst>
                                            <p:cond delay="1642"/>
                                          </p:stCondLst>
                                        </p:cTn>
                                        <p:tgtEl>
                                          <p:spTgt spid="3">
                                            <p:txEl>
                                              <p:pRg st="1" end="1"/>
                                            </p:txEl>
                                          </p:spTgt>
                                        </p:tgtEl>
                                      </p:cBhvr>
                                      <p:to x="100000" y="90000"/>
                                    </p:animScale>
                                    <p:animScale>
                                      <p:cBhvr>
                                        <p:cTn id="54" dur="166" decel="50000">
                                          <p:stCondLst>
                                            <p:cond delay="1668"/>
                                          </p:stCondLst>
                                        </p:cTn>
                                        <p:tgtEl>
                                          <p:spTgt spid="3">
                                            <p:txEl>
                                              <p:pRg st="1" end="1"/>
                                            </p:txEl>
                                          </p:spTgt>
                                        </p:tgtEl>
                                      </p:cBhvr>
                                      <p:to x="100000" y="100000"/>
                                    </p:animScale>
                                    <p:animScale>
                                      <p:cBhvr>
                                        <p:cTn id="55" dur="26">
                                          <p:stCondLst>
                                            <p:cond delay="1808"/>
                                          </p:stCondLst>
                                        </p:cTn>
                                        <p:tgtEl>
                                          <p:spTgt spid="3">
                                            <p:txEl>
                                              <p:pRg st="1" end="1"/>
                                            </p:txEl>
                                          </p:spTgt>
                                        </p:tgtEl>
                                      </p:cBhvr>
                                      <p:to x="100000" y="95000"/>
                                    </p:animScale>
                                    <p:animScale>
                                      <p:cBhvr>
                                        <p:cTn id="56" dur="166" decel="50000">
                                          <p:stCondLst>
                                            <p:cond delay="1834"/>
                                          </p:stCondLst>
                                        </p:cTn>
                                        <p:tgtEl>
                                          <p:spTgt spid="3">
                                            <p:txEl>
                                              <p:pRg st="1" end="1"/>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wipe(down)">
                                      <p:cBhvr>
                                        <p:cTn id="79" dur="580">
                                          <p:stCondLst>
                                            <p:cond delay="0"/>
                                          </p:stCondLst>
                                        </p:cTn>
                                        <p:tgtEl>
                                          <p:spTgt spid="3">
                                            <p:txEl>
                                              <p:pRg st="3" end="3"/>
                                            </p:txEl>
                                          </p:spTgt>
                                        </p:tgtEl>
                                      </p:cBhvr>
                                    </p:animEffect>
                                    <p:anim calcmode="lin" valueType="num">
                                      <p:cBhvr>
                                        <p:cTn id="8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3" end="3"/>
                                            </p:txEl>
                                          </p:spTgt>
                                        </p:tgtEl>
                                      </p:cBhvr>
                                      <p:to x="100000" y="60000"/>
                                    </p:animScale>
                                    <p:animScale>
                                      <p:cBhvr>
                                        <p:cTn id="86" dur="166" decel="50000">
                                          <p:stCondLst>
                                            <p:cond delay="676"/>
                                          </p:stCondLst>
                                        </p:cTn>
                                        <p:tgtEl>
                                          <p:spTgt spid="3">
                                            <p:txEl>
                                              <p:pRg st="3" end="3"/>
                                            </p:txEl>
                                          </p:spTgt>
                                        </p:tgtEl>
                                      </p:cBhvr>
                                      <p:to x="100000" y="100000"/>
                                    </p:animScale>
                                    <p:animScale>
                                      <p:cBhvr>
                                        <p:cTn id="87" dur="26">
                                          <p:stCondLst>
                                            <p:cond delay="1312"/>
                                          </p:stCondLst>
                                        </p:cTn>
                                        <p:tgtEl>
                                          <p:spTgt spid="3">
                                            <p:txEl>
                                              <p:pRg st="3" end="3"/>
                                            </p:txEl>
                                          </p:spTgt>
                                        </p:tgtEl>
                                      </p:cBhvr>
                                      <p:to x="100000" y="80000"/>
                                    </p:animScale>
                                    <p:animScale>
                                      <p:cBhvr>
                                        <p:cTn id="88" dur="166" decel="50000">
                                          <p:stCondLst>
                                            <p:cond delay="1338"/>
                                          </p:stCondLst>
                                        </p:cTn>
                                        <p:tgtEl>
                                          <p:spTgt spid="3">
                                            <p:txEl>
                                              <p:pRg st="3" end="3"/>
                                            </p:txEl>
                                          </p:spTgt>
                                        </p:tgtEl>
                                      </p:cBhvr>
                                      <p:to x="100000" y="100000"/>
                                    </p:animScale>
                                    <p:animScale>
                                      <p:cBhvr>
                                        <p:cTn id="89" dur="26">
                                          <p:stCondLst>
                                            <p:cond delay="1642"/>
                                          </p:stCondLst>
                                        </p:cTn>
                                        <p:tgtEl>
                                          <p:spTgt spid="3">
                                            <p:txEl>
                                              <p:pRg st="3" end="3"/>
                                            </p:txEl>
                                          </p:spTgt>
                                        </p:tgtEl>
                                      </p:cBhvr>
                                      <p:to x="100000" y="90000"/>
                                    </p:animScale>
                                    <p:animScale>
                                      <p:cBhvr>
                                        <p:cTn id="90" dur="166" decel="50000">
                                          <p:stCondLst>
                                            <p:cond delay="1668"/>
                                          </p:stCondLst>
                                        </p:cTn>
                                        <p:tgtEl>
                                          <p:spTgt spid="3">
                                            <p:txEl>
                                              <p:pRg st="3" end="3"/>
                                            </p:txEl>
                                          </p:spTgt>
                                        </p:tgtEl>
                                      </p:cBhvr>
                                      <p:to x="100000" y="100000"/>
                                    </p:animScale>
                                    <p:animScale>
                                      <p:cBhvr>
                                        <p:cTn id="91" dur="26">
                                          <p:stCondLst>
                                            <p:cond delay="1808"/>
                                          </p:stCondLst>
                                        </p:cTn>
                                        <p:tgtEl>
                                          <p:spTgt spid="3">
                                            <p:txEl>
                                              <p:pRg st="3" end="3"/>
                                            </p:txEl>
                                          </p:spTgt>
                                        </p:tgtEl>
                                      </p:cBhvr>
                                      <p:to x="100000" y="95000"/>
                                    </p:animScale>
                                    <p:animScale>
                                      <p:cBhvr>
                                        <p:cTn id="92" dur="166" decel="50000">
                                          <p:stCondLst>
                                            <p:cond delay="1834"/>
                                          </p:stCondLst>
                                        </p:cTn>
                                        <p:tgtEl>
                                          <p:spTgt spid="3">
                                            <p:txEl>
                                              <p:pRg st="3" end="3"/>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3">
                                            <p:txEl>
                                              <p:pRg st="5" end="5"/>
                                            </p:txEl>
                                          </p:spTgt>
                                        </p:tgtEl>
                                        <p:attrNameLst>
                                          <p:attrName>style.visibility</p:attrName>
                                        </p:attrNameLst>
                                      </p:cBhvr>
                                      <p:to>
                                        <p:strVal val="visible"/>
                                      </p:to>
                                    </p:set>
                                    <p:animEffect transition="in" filter="wipe(down)">
                                      <p:cBhvr>
                                        <p:cTn id="97" dur="580">
                                          <p:stCondLst>
                                            <p:cond delay="0"/>
                                          </p:stCondLst>
                                        </p:cTn>
                                        <p:tgtEl>
                                          <p:spTgt spid="3">
                                            <p:txEl>
                                              <p:pRg st="5" end="5"/>
                                            </p:txEl>
                                          </p:spTgt>
                                        </p:tgtEl>
                                      </p:cBhvr>
                                    </p:animEffect>
                                    <p:anim calcmode="lin" valueType="num">
                                      <p:cBhvr>
                                        <p:cTn id="98"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5" end="5"/>
                                            </p:txEl>
                                          </p:spTgt>
                                        </p:tgtEl>
                                      </p:cBhvr>
                                      <p:to x="100000" y="60000"/>
                                    </p:animScale>
                                    <p:animScale>
                                      <p:cBhvr>
                                        <p:cTn id="104" dur="166" decel="50000">
                                          <p:stCondLst>
                                            <p:cond delay="676"/>
                                          </p:stCondLst>
                                        </p:cTn>
                                        <p:tgtEl>
                                          <p:spTgt spid="3">
                                            <p:txEl>
                                              <p:pRg st="5" end="5"/>
                                            </p:txEl>
                                          </p:spTgt>
                                        </p:tgtEl>
                                      </p:cBhvr>
                                      <p:to x="100000" y="100000"/>
                                    </p:animScale>
                                    <p:animScale>
                                      <p:cBhvr>
                                        <p:cTn id="105" dur="26">
                                          <p:stCondLst>
                                            <p:cond delay="1312"/>
                                          </p:stCondLst>
                                        </p:cTn>
                                        <p:tgtEl>
                                          <p:spTgt spid="3">
                                            <p:txEl>
                                              <p:pRg st="5" end="5"/>
                                            </p:txEl>
                                          </p:spTgt>
                                        </p:tgtEl>
                                      </p:cBhvr>
                                      <p:to x="100000" y="80000"/>
                                    </p:animScale>
                                    <p:animScale>
                                      <p:cBhvr>
                                        <p:cTn id="106" dur="166" decel="50000">
                                          <p:stCondLst>
                                            <p:cond delay="1338"/>
                                          </p:stCondLst>
                                        </p:cTn>
                                        <p:tgtEl>
                                          <p:spTgt spid="3">
                                            <p:txEl>
                                              <p:pRg st="5" end="5"/>
                                            </p:txEl>
                                          </p:spTgt>
                                        </p:tgtEl>
                                      </p:cBhvr>
                                      <p:to x="100000" y="100000"/>
                                    </p:animScale>
                                    <p:animScale>
                                      <p:cBhvr>
                                        <p:cTn id="107" dur="26">
                                          <p:stCondLst>
                                            <p:cond delay="1642"/>
                                          </p:stCondLst>
                                        </p:cTn>
                                        <p:tgtEl>
                                          <p:spTgt spid="3">
                                            <p:txEl>
                                              <p:pRg st="5" end="5"/>
                                            </p:txEl>
                                          </p:spTgt>
                                        </p:tgtEl>
                                      </p:cBhvr>
                                      <p:to x="100000" y="90000"/>
                                    </p:animScale>
                                    <p:animScale>
                                      <p:cBhvr>
                                        <p:cTn id="108" dur="166" decel="50000">
                                          <p:stCondLst>
                                            <p:cond delay="1668"/>
                                          </p:stCondLst>
                                        </p:cTn>
                                        <p:tgtEl>
                                          <p:spTgt spid="3">
                                            <p:txEl>
                                              <p:pRg st="5" end="5"/>
                                            </p:txEl>
                                          </p:spTgt>
                                        </p:tgtEl>
                                      </p:cBhvr>
                                      <p:to x="100000" y="100000"/>
                                    </p:animScale>
                                    <p:animScale>
                                      <p:cBhvr>
                                        <p:cTn id="109" dur="26">
                                          <p:stCondLst>
                                            <p:cond delay="1808"/>
                                          </p:stCondLst>
                                        </p:cTn>
                                        <p:tgtEl>
                                          <p:spTgt spid="3">
                                            <p:txEl>
                                              <p:pRg st="5" end="5"/>
                                            </p:txEl>
                                          </p:spTgt>
                                        </p:tgtEl>
                                      </p:cBhvr>
                                      <p:to x="100000" y="95000"/>
                                    </p:animScale>
                                    <p:animScale>
                                      <p:cBhvr>
                                        <p:cTn id="110" dur="166" decel="50000">
                                          <p:stCondLst>
                                            <p:cond delay="1834"/>
                                          </p:stCondLst>
                                        </p:cTn>
                                        <p:tgtEl>
                                          <p:spTgt spid="3">
                                            <p:txEl>
                                              <p:pRg st="5" end="5"/>
                                            </p:txEl>
                                          </p:spTgt>
                                        </p:tgtEl>
                                      </p:cBhvr>
                                      <p:to x="100000" y="100000"/>
                                    </p:animScale>
                                  </p:childTnLst>
                                </p:cTn>
                              </p:par>
                            </p:childTnLst>
                          </p:cTn>
                        </p:par>
                        <p:par>
                          <p:cTn id="111" fill="hold">
                            <p:stCondLst>
                              <p:cond delay="2000"/>
                            </p:stCondLst>
                            <p:childTnLst>
                              <p:par>
                                <p:cTn id="112" presetID="26" presetClass="entr" presetSubtype="0" fill="hold" grpId="0" nodeType="afterEffect">
                                  <p:stCondLst>
                                    <p:cond delay="2000"/>
                                  </p:stCondLst>
                                  <p:childTnLst>
                                    <p:set>
                                      <p:cBhvr>
                                        <p:cTn id="113" dur="1" fill="hold">
                                          <p:stCondLst>
                                            <p:cond delay="0"/>
                                          </p:stCondLst>
                                        </p:cTn>
                                        <p:tgtEl>
                                          <p:spTgt spid="3">
                                            <p:txEl>
                                              <p:pRg st="6" end="6"/>
                                            </p:txEl>
                                          </p:spTgt>
                                        </p:tgtEl>
                                        <p:attrNameLst>
                                          <p:attrName>style.visibility</p:attrName>
                                        </p:attrNameLst>
                                      </p:cBhvr>
                                      <p:to>
                                        <p:strVal val="visible"/>
                                      </p:to>
                                    </p:set>
                                    <p:animEffect transition="in" filter="wipe(down)">
                                      <p:cBhvr>
                                        <p:cTn id="114" dur="580">
                                          <p:stCondLst>
                                            <p:cond delay="0"/>
                                          </p:stCondLst>
                                        </p:cTn>
                                        <p:tgtEl>
                                          <p:spTgt spid="3">
                                            <p:txEl>
                                              <p:pRg st="6" end="6"/>
                                            </p:txEl>
                                          </p:spTgt>
                                        </p:tgtEl>
                                      </p:cBhvr>
                                    </p:animEffect>
                                    <p:anim calcmode="lin" valueType="num">
                                      <p:cBhvr>
                                        <p:cTn id="115"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6"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7"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8"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9"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20" dur="26">
                                          <p:stCondLst>
                                            <p:cond delay="650"/>
                                          </p:stCondLst>
                                        </p:cTn>
                                        <p:tgtEl>
                                          <p:spTgt spid="3">
                                            <p:txEl>
                                              <p:pRg st="6" end="6"/>
                                            </p:txEl>
                                          </p:spTgt>
                                        </p:tgtEl>
                                      </p:cBhvr>
                                      <p:to x="100000" y="60000"/>
                                    </p:animScale>
                                    <p:animScale>
                                      <p:cBhvr>
                                        <p:cTn id="121" dur="166" decel="50000">
                                          <p:stCondLst>
                                            <p:cond delay="676"/>
                                          </p:stCondLst>
                                        </p:cTn>
                                        <p:tgtEl>
                                          <p:spTgt spid="3">
                                            <p:txEl>
                                              <p:pRg st="6" end="6"/>
                                            </p:txEl>
                                          </p:spTgt>
                                        </p:tgtEl>
                                      </p:cBhvr>
                                      <p:to x="100000" y="100000"/>
                                    </p:animScale>
                                    <p:animScale>
                                      <p:cBhvr>
                                        <p:cTn id="122" dur="26">
                                          <p:stCondLst>
                                            <p:cond delay="1312"/>
                                          </p:stCondLst>
                                        </p:cTn>
                                        <p:tgtEl>
                                          <p:spTgt spid="3">
                                            <p:txEl>
                                              <p:pRg st="6" end="6"/>
                                            </p:txEl>
                                          </p:spTgt>
                                        </p:tgtEl>
                                      </p:cBhvr>
                                      <p:to x="100000" y="80000"/>
                                    </p:animScale>
                                    <p:animScale>
                                      <p:cBhvr>
                                        <p:cTn id="123" dur="166" decel="50000">
                                          <p:stCondLst>
                                            <p:cond delay="1338"/>
                                          </p:stCondLst>
                                        </p:cTn>
                                        <p:tgtEl>
                                          <p:spTgt spid="3">
                                            <p:txEl>
                                              <p:pRg st="6" end="6"/>
                                            </p:txEl>
                                          </p:spTgt>
                                        </p:tgtEl>
                                      </p:cBhvr>
                                      <p:to x="100000" y="100000"/>
                                    </p:animScale>
                                    <p:animScale>
                                      <p:cBhvr>
                                        <p:cTn id="124" dur="26">
                                          <p:stCondLst>
                                            <p:cond delay="1642"/>
                                          </p:stCondLst>
                                        </p:cTn>
                                        <p:tgtEl>
                                          <p:spTgt spid="3">
                                            <p:txEl>
                                              <p:pRg st="6" end="6"/>
                                            </p:txEl>
                                          </p:spTgt>
                                        </p:tgtEl>
                                      </p:cBhvr>
                                      <p:to x="100000" y="90000"/>
                                    </p:animScale>
                                    <p:animScale>
                                      <p:cBhvr>
                                        <p:cTn id="125" dur="166" decel="50000">
                                          <p:stCondLst>
                                            <p:cond delay="1668"/>
                                          </p:stCondLst>
                                        </p:cTn>
                                        <p:tgtEl>
                                          <p:spTgt spid="3">
                                            <p:txEl>
                                              <p:pRg st="6" end="6"/>
                                            </p:txEl>
                                          </p:spTgt>
                                        </p:tgtEl>
                                      </p:cBhvr>
                                      <p:to x="100000" y="100000"/>
                                    </p:animScale>
                                    <p:animScale>
                                      <p:cBhvr>
                                        <p:cTn id="126" dur="26">
                                          <p:stCondLst>
                                            <p:cond delay="1808"/>
                                          </p:stCondLst>
                                        </p:cTn>
                                        <p:tgtEl>
                                          <p:spTgt spid="3">
                                            <p:txEl>
                                              <p:pRg st="6" end="6"/>
                                            </p:txEl>
                                          </p:spTgt>
                                        </p:tgtEl>
                                      </p:cBhvr>
                                      <p:to x="100000" y="95000"/>
                                    </p:animScale>
                                    <p:animScale>
                                      <p:cBhvr>
                                        <p:cTn id="127" dur="166" decel="50000">
                                          <p:stCondLst>
                                            <p:cond delay="1834"/>
                                          </p:stCondLst>
                                        </p:cTn>
                                        <p:tgtEl>
                                          <p:spTgt spid="3">
                                            <p:txEl>
                                              <p:pRg st="6" end="6"/>
                                            </p:txEl>
                                          </p:spTgt>
                                        </p:tgtEl>
                                      </p:cBhvr>
                                      <p:to x="100000" y="100000"/>
                                    </p:animScale>
                                  </p:childTnLst>
                                </p:cTn>
                              </p:par>
                              <p:par>
                                <p:cTn id="128" presetID="26" presetClass="entr" presetSubtype="0" fill="hold" grpId="0" nodeType="withEffect">
                                  <p:stCondLst>
                                    <p:cond delay="2000"/>
                                  </p:stCondLst>
                                  <p:childTnLst>
                                    <p:set>
                                      <p:cBhvr>
                                        <p:cTn id="129" dur="1" fill="hold">
                                          <p:stCondLst>
                                            <p:cond delay="0"/>
                                          </p:stCondLst>
                                        </p:cTn>
                                        <p:tgtEl>
                                          <p:spTgt spid="3">
                                            <p:txEl>
                                              <p:pRg st="7" end="7"/>
                                            </p:txEl>
                                          </p:spTgt>
                                        </p:tgtEl>
                                        <p:attrNameLst>
                                          <p:attrName>style.visibility</p:attrName>
                                        </p:attrNameLst>
                                      </p:cBhvr>
                                      <p:to>
                                        <p:strVal val="visible"/>
                                      </p:to>
                                    </p:set>
                                    <p:animEffect transition="in" filter="wipe(down)">
                                      <p:cBhvr>
                                        <p:cTn id="130" dur="580">
                                          <p:stCondLst>
                                            <p:cond delay="0"/>
                                          </p:stCondLst>
                                        </p:cTn>
                                        <p:tgtEl>
                                          <p:spTgt spid="3">
                                            <p:txEl>
                                              <p:pRg st="7" end="7"/>
                                            </p:txEl>
                                          </p:spTgt>
                                        </p:tgtEl>
                                      </p:cBhvr>
                                    </p:animEffect>
                                    <p:anim calcmode="lin" valueType="num">
                                      <p:cBhvr>
                                        <p:cTn id="131"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32"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33"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34"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35"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36" dur="26">
                                          <p:stCondLst>
                                            <p:cond delay="650"/>
                                          </p:stCondLst>
                                        </p:cTn>
                                        <p:tgtEl>
                                          <p:spTgt spid="3">
                                            <p:txEl>
                                              <p:pRg st="7" end="7"/>
                                            </p:txEl>
                                          </p:spTgt>
                                        </p:tgtEl>
                                      </p:cBhvr>
                                      <p:to x="100000" y="60000"/>
                                    </p:animScale>
                                    <p:animScale>
                                      <p:cBhvr>
                                        <p:cTn id="137" dur="166" decel="50000">
                                          <p:stCondLst>
                                            <p:cond delay="676"/>
                                          </p:stCondLst>
                                        </p:cTn>
                                        <p:tgtEl>
                                          <p:spTgt spid="3">
                                            <p:txEl>
                                              <p:pRg st="7" end="7"/>
                                            </p:txEl>
                                          </p:spTgt>
                                        </p:tgtEl>
                                      </p:cBhvr>
                                      <p:to x="100000" y="100000"/>
                                    </p:animScale>
                                    <p:animScale>
                                      <p:cBhvr>
                                        <p:cTn id="138" dur="26">
                                          <p:stCondLst>
                                            <p:cond delay="1312"/>
                                          </p:stCondLst>
                                        </p:cTn>
                                        <p:tgtEl>
                                          <p:spTgt spid="3">
                                            <p:txEl>
                                              <p:pRg st="7" end="7"/>
                                            </p:txEl>
                                          </p:spTgt>
                                        </p:tgtEl>
                                      </p:cBhvr>
                                      <p:to x="100000" y="80000"/>
                                    </p:animScale>
                                    <p:animScale>
                                      <p:cBhvr>
                                        <p:cTn id="139" dur="166" decel="50000">
                                          <p:stCondLst>
                                            <p:cond delay="1338"/>
                                          </p:stCondLst>
                                        </p:cTn>
                                        <p:tgtEl>
                                          <p:spTgt spid="3">
                                            <p:txEl>
                                              <p:pRg st="7" end="7"/>
                                            </p:txEl>
                                          </p:spTgt>
                                        </p:tgtEl>
                                      </p:cBhvr>
                                      <p:to x="100000" y="100000"/>
                                    </p:animScale>
                                    <p:animScale>
                                      <p:cBhvr>
                                        <p:cTn id="140" dur="26">
                                          <p:stCondLst>
                                            <p:cond delay="1642"/>
                                          </p:stCondLst>
                                        </p:cTn>
                                        <p:tgtEl>
                                          <p:spTgt spid="3">
                                            <p:txEl>
                                              <p:pRg st="7" end="7"/>
                                            </p:txEl>
                                          </p:spTgt>
                                        </p:tgtEl>
                                      </p:cBhvr>
                                      <p:to x="100000" y="90000"/>
                                    </p:animScale>
                                    <p:animScale>
                                      <p:cBhvr>
                                        <p:cTn id="141" dur="166" decel="50000">
                                          <p:stCondLst>
                                            <p:cond delay="1668"/>
                                          </p:stCondLst>
                                        </p:cTn>
                                        <p:tgtEl>
                                          <p:spTgt spid="3">
                                            <p:txEl>
                                              <p:pRg st="7" end="7"/>
                                            </p:txEl>
                                          </p:spTgt>
                                        </p:tgtEl>
                                      </p:cBhvr>
                                      <p:to x="100000" y="100000"/>
                                    </p:animScale>
                                    <p:animScale>
                                      <p:cBhvr>
                                        <p:cTn id="142" dur="26">
                                          <p:stCondLst>
                                            <p:cond delay="1808"/>
                                          </p:stCondLst>
                                        </p:cTn>
                                        <p:tgtEl>
                                          <p:spTgt spid="3">
                                            <p:txEl>
                                              <p:pRg st="7" end="7"/>
                                            </p:txEl>
                                          </p:spTgt>
                                        </p:tgtEl>
                                      </p:cBhvr>
                                      <p:to x="100000" y="95000"/>
                                    </p:animScale>
                                    <p:animScale>
                                      <p:cBhvr>
                                        <p:cTn id="143" dur="166" decel="50000">
                                          <p:stCondLst>
                                            <p:cond delay="1834"/>
                                          </p:stCondLst>
                                        </p:cTn>
                                        <p:tgtEl>
                                          <p:spTgt spid="3">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67308"/>
          </a:xfrm>
        </p:spPr>
        <p:txBody>
          <a:bodyPr>
            <a:noAutofit/>
          </a:bodyPr>
          <a:lstStyle/>
          <a:p>
            <a:r>
              <a:rPr lang="en-US" sz="4000" dirty="0">
                <a:latin typeface="+mj-lt"/>
              </a:rPr>
              <a:t>Manage Natural Laws by:</a:t>
            </a:r>
          </a:p>
        </p:txBody>
      </p:sp>
      <p:sp>
        <p:nvSpPr>
          <p:cNvPr id="6" name="Content Placeholder 5"/>
          <p:cNvSpPr>
            <a:spLocks noGrp="1"/>
          </p:cNvSpPr>
          <p:nvPr>
            <p:ph idx="1"/>
          </p:nvPr>
        </p:nvSpPr>
        <p:spPr>
          <a:xfrm>
            <a:off x="457200" y="1600201"/>
            <a:ext cx="8229600" cy="4296508"/>
          </a:xfrm>
        </p:spPr>
        <p:txBody>
          <a:bodyPr>
            <a:normAutofit fontScale="92500" lnSpcReduction="20000"/>
          </a:bodyPr>
          <a:lstStyle/>
          <a:p>
            <a:r>
              <a:rPr lang="en-US" dirty="0">
                <a:latin typeface="+mj-lt"/>
              </a:rPr>
              <a:t>Controlling vision</a:t>
            </a:r>
          </a:p>
          <a:p>
            <a:pPr marL="0" indent="0">
              <a:buNone/>
            </a:pPr>
            <a:endParaRPr lang="en-US" dirty="0">
              <a:latin typeface="+mj-lt"/>
            </a:endParaRPr>
          </a:p>
          <a:p>
            <a:r>
              <a:rPr lang="en-US" dirty="0">
                <a:latin typeface="+mj-lt"/>
              </a:rPr>
              <a:t>Controlling motion</a:t>
            </a:r>
          </a:p>
          <a:p>
            <a:pPr marL="0" indent="0">
              <a:buNone/>
            </a:pPr>
            <a:endParaRPr lang="en-US" dirty="0">
              <a:latin typeface="+mj-lt"/>
            </a:endParaRPr>
          </a:p>
          <a:p>
            <a:r>
              <a:rPr lang="en-US" dirty="0">
                <a:latin typeface="+mj-lt"/>
              </a:rPr>
              <a:t>Controlling steering</a:t>
            </a:r>
          </a:p>
          <a:p>
            <a:pPr marL="0" indent="0">
              <a:buNone/>
            </a:pPr>
            <a:endParaRPr lang="en-US" dirty="0">
              <a:latin typeface="+mj-lt"/>
            </a:endParaRPr>
          </a:p>
          <a:p>
            <a:r>
              <a:rPr lang="en-US" dirty="0">
                <a:latin typeface="+mj-lt"/>
              </a:rPr>
              <a:t>Protecting occupants</a:t>
            </a:r>
          </a:p>
          <a:p>
            <a:endParaRPr lang="en-US" dirty="0">
              <a:latin typeface="+mj-lt"/>
            </a:endParaRPr>
          </a:p>
          <a:p>
            <a:r>
              <a:rPr lang="en-US" dirty="0">
                <a:latin typeface="+mj-lt"/>
              </a:rPr>
              <a:t>Maintaining your vehicle</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60</a:t>
            </a:fld>
            <a:endParaRPr lang="en-US"/>
          </a:p>
        </p:txBody>
      </p:sp>
      <p:pic>
        <p:nvPicPr>
          <p:cNvPr id="7" name="Picture 6" descr="Screen Shot 2012-04-15 at 6.20.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808447" y="1400847"/>
            <a:ext cx="1953941" cy="962123"/>
          </a:xfrm>
          <a:prstGeom prst="rect">
            <a:avLst/>
          </a:prstGeom>
        </p:spPr>
      </p:pic>
      <p:pic>
        <p:nvPicPr>
          <p:cNvPr id="8" name="Picture 7" descr="IMG_783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2865" y="3221528"/>
            <a:ext cx="1405437" cy="823391"/>
          </a:xfrm>
          <a:prstGeom prst="rect">
            <a:avLst/>
          </a:prstGeom>
        </p:spPr>
      </p:pic>
      <p:pic>
        <p:nvPicPr>
          <p:cNvPr id="9" name="Picture 8" descr="Foot on Brak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6787" y="2239817"/>
            <a:ext cx="1340235" cy="975121"/>
          </a:xfrm>
          <a:prstGeom prst="rect">
            <a:avLst/>
          </a:prstGeom>
        </p:spPr>
      </p:pic>
      <p:pic>
        <p:nvPicPr>
          <p:cNvPr id="2" name="Picture 1"/>
          <p:cNvPicPr>
            <a:picLocks noChangeAspect="1"/>
          </p:cNvPicPr>
          <p:nvPr/>
        </p:nvPicPr>
        <p:blipFill>
          <a:blip r:embed="rId6"/>
          <a:stretch>
            <a:fillRect/>
          </a:stretch>
        </p:blipFill>
        <p:spPr>
          <a:xfrm>
            <a:off x="6719455" y="4987636"/>
            <a:ext cx="2206365" cy="1147310"/>
          </a:xfrm>
          <a:prstGeom prst="rect">
            <a:avLst/>
          </a:prstGeom>
        </p:spPr>
      </p:pic>
      <p:pic>
        <p:nvPicPr>
          <p:cNvPr id="3" name="Picture 2"/>
          <p:cNvPicPr>
            <a:picLocks noChangeAspect="1"/>
          </p:cNvPicPr>
          <p:nvPr/>
        </p:nvPicPr>
        <p:blipFill>
          <a:blip r:embed="rId7"/>
          <a:stretch>
            <a:fillRect/>
          </a:stretch>
        </p:blipFill>
        <p:spPr>
          <a:xfrm>
            <a:off x="5349394" y="3860685"/>
            <a:ext cx="1376603" cy="1031123"/>
          </a:xfrm>
          <a:prstGeom prst="rect">
            <a:avLst/>
          </a:prstGeom>
        </p:spPr>
      </p:pic>
    </p:spTree>
    <p:extLst>
      <p:ext uri="{BB962C8B-B14F-4D97-AF65-F5344CB8AC3E}">
        <p14:creationId xmlns:p14="http://schemas.microsoft.com/office/powerpoint/2010/main" val="381932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mj-lt"/>
              </a:rPr>
              <a:t>Look at the following slides …</a:t>
            </a:r>
          </a:p>
        </p:txBody>
      </p:sp>
      <p:sp>
        <p:nvSpPr>
          <p:cNvPr id="3" name="Content Placeholder 2"/>
          <p:cNvSpPr>
            <a:spLocks noGrp="1"/>
          </p:cNvSpPr>
          <p:nvPr>
            <p:ph idx="1"/>
          </p:nvPr>
        </p:nvSpPr>
        <p:spPr>
          <a:xfrm>
            <a:off x="1323833" y="1600200"/>
            <a:ext cx="6660108" cy="3217985"/>
          </a:xfrm>
        </p:spPr>
        <p:txBody>
          <a:bodyPr/>
          <a:lstStyle/>
          <a:p>
            <a:r>
              <a:rPr lang="en-US" dirty="0">
                <a:latin typeface="+mj-lt"/>
              </a:rPr>
              <a:t>Using Vision Control, determine how you would manage the natural laws with</a:t>
            </a:r>
          </a:p>
          <a:p>
            <a:pPr lvl="1"/>
            <a:r>
              <a:rPr lang="en-US" dirty="0">
                <a:latin typeface="+mj-lt"/>
              </a:rPr>
              <a:t>Speed (motion) control</a:t>
            </a:r>
          </a:p>
          <a:p>
            <a:pPr lvl="1"/>
            <a:r>
              <a:rPr lang="en-US" dirty="0">
                <a:latin typeface="+mj-lt"/>
              </a:rPr>
              <a:t>Steering control</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61</a:t>
            </a:fld>
            <a:endParaRPr lang="en-US"/>
          </a:p>
        </p:txBody>
      </p:sp>
    </p:spTree>
    <p:extLst>
      <p:ext uri="{BB962C8B-B14F-4D97-AF65-F5344CB8AC3E}">
        <p14:creationId xmlns:p14="http://schemas.microsoft.com/office/powerpoint/2010/main" val="42868192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7191CE-07A9-0A40-B6F6-CF0318B57CB9}" type="slidenum">
              <a:rPr lang="en-US" smtClean="0"/>
              <a:t>62</a:t>
            </a:fld>
            <a:endParaRPr lang="en-US"/>
          </a:p>
        </p:txBody>
      </p:sp>
      <p:pic>
        <p:nvPicPr>
          <p:cNvPr id="6" name="Picture 5" descr="DSC024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6757981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77191CE-07A9-0A40-B6F6-CF0318B57CB9}" type="slidenum">
              <a:rPr lang="en-US" smtClean="0"/>
              <a:t>63</a:t>
            </a:fld>
            <a:endParaRPr lang="en-US"/>
          </a:p>
        </p:txBody>
      </p:sp>
      <p:pic>
        <p:nvPicPr>
          <p:cNvPr id="5" name="Picture 4"/>
          <p:cNvPicPr>
            <a:picLocks noChangeAspect="1"/>
          </p:cNvPicPr>
          <p:nvPr/>
        </p:nvPicPr>
        <p:blipFill>
          <a:blip r:embed="rId3"/>
          <a:stretch>
            <a:fillRect/>
          </a:stretch>
        </p:blipFill>
        <p:spPr>
          <a:xfrm>
            <a:off x="0" y="381000"/>
            <a:ext cx="9144000" cy="6079787"/>
          </a:xfrm>
          <a:prstGeom prst="rect">
            <a:avLst/>
          </a:prstGeom>
        </p:spPr>
      </p:pic>
      <p:pic>
        <p:nvPicPr>
          <p:cNvPr id="6" name="Picture 5"/>
          <p:cNvPicPr>
            <a:picLocks noChangeAspect="1"/>
          </p:cNvPicPr>
          <p:nvPr/>
        </p:nvPicPr>
        <p:blipFill rotWithShape="1">
          <a:blip r:embed="rId3"/>
          <a:srcRect l="50225" t="28804" r="6197" b="31842"/>
          <a:stretch/>
        </p:blipFill>
        <p:spPr>
          <a:xfrm>
            <a:off x="-146243" y="509009"/>
            <a:ext cx="9353671" cy="5616423"/>
          </a:xfrm>
          <a:prstGeom prst="rect">
            <a:avLst/>
          </a:prstGeom>
        </p:spPr>
      </p:pic>
      <p:sp>
        <p:nvSpPr>
          <p:cNvPr id="7" name="Donut 6"/>
          <p:cNvSpPr/>
          <p:nvPr/>
        </p:nvSpPr>
        <p:spPr>
          <a:xfrm>
            <a:off x="2870968" y="4379577"/>
            <a:ext cx="4110183" cy="2178242"/>
          </a:xfrm>
          <a:prstGeom prst="donut">
            <a:avLst>
              <a:gd name="adj" fmla="val 6105"/>
            </a:avLst>
          </a:prstGeom>
          <a:solidFill>
            <a:srgbClr val="C0504D"/>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0972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6" presetClass="emph" presetSubtype="0" fill="hold" nodeType="after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604"/>
          </a:xfrm>
        </p:spPr>
        <p:txBody>
          <a:bodyPr>
            <a:normAutofit/>
          </a:bodyPr>
          <a:lstStyle/>
          <a:p>
            <a:r>
              <a:rPr lang="en-US" sz="4000" dirty="0">
                <a:solidFill>
                  <a:srgbClr val="C00000"/>
                </a:solidFill>
                <a:latin typeface="+mj-lt"/>
              </a:rPr>
              <a:t>Vehicle Maintenance</a:t>
            </a:r>
          </a:p>
        </p:txBody>
      </p:sp>
      <p:sp>
        <p:nvSpPr>
          <p:cNvPr id="3" name="Content Placeholder 2"/>
          <p:cNvSpPr>
            <a:spLocks noGrp="1"/>
          </p:cNvSpPr>
          <p:nvPr>
            <p:ph idx="1"/>
          </p:nvPr>
        </p:nvSpPr>
        <p:spPr>
          <a:xfrm>
            <a:off x="2279175" y="1627497"/>
            <a:ext cx="5677469" cy="3667836"/>
          </a:xfrm>
        </p:spPr>
        <p:txBody>
          <a:bodyPr/>
          <a:lstStyle/>
          <a:p>
            <a:r>
              <a:rPr lang="en-US" dirty="0">
                <a:latin typeface="+mn-lt"/>
              </a:rPr>
              <a:t>Tires</a:t>
            </a:r>
          </a:p>
          <a:p>
            <a:r>
              <a:rPr lang="en-US" dirty="0">
                <a:latin typeface="+mn-lt"/>
              </a:rPr>
              <a:t>Brakes</a:t>
            </a:r>
          </a:p>
          <a:p>
            <a:r>
              <a:rPr lang="en-US" dirty="0">
                <a:latin typeface="+mn-lt"/>
              </a:rPr>
              <a:t>Fluid levels</a:t>
            </a:r>
          </a:p>
          <a:p>
            <a:r>
              <a:rPr lang="en-US" dirty="0">
                <a:latin typeface="+mn-lt"/>
              </a:rPr>
              <a:t>Routine maintenance</a:t>
            </a:r>
          </a:p>
          <a:p>
            <a:endParaRPr lang="en-US" dirty="0"/>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64</a:t>
            </a:fld>
            <a:endParaRPr lang="en-US"/>
          </a:p>
        </p:txBody>
      </p:sp>
    </p:spTree>
    <p:extLst>
      <p:ext uri="{BB962C8B-B14F-4D97-AF65-F5344CB8AC3E}">
        <p14:creationId xmlns:p14="http://schemas.microsoft.com/office/powerpoint/2010/main" val="10846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604"/>
          </a:xfrm>
        </p:spPr>
        <p:txBody>
          <a:bodyPr>
            <a:normAutofit/>
          </a:bodyPr>
          <a:lstStyle/>
          <a:p>
            <a:r>
              <a:rPr lang="en-US" sz="4000" dirty="0">
                <a:solidFill>
                  <a:srgbClr val="C00000"/>
                </a:solidFill>
                <a:latin typeface="+mj-lt"/>
              </a:rPr>
              <a:t>Occupant Protection</a:t>
            </a:r>
          </a:p>
        </p:txBody>
      </p:sp>
      <p:sp>
        <p:nvSpPr>
          <p:cNvPr id="3" name="Content Placeholder 2"/>
          <p:cNvSpPr>
            <a:spLocks noGrp="1"/>
          </p:cNvSpPr>
          <p:nvPr>
            <p:ph idx="1"/>
          </p:nvPr>
        </p:nvSpPr>
        <p:spPr>
          <a:xfrm>
            <a:off x="1460309" y="1600200"/>
            <a:ext cx="6769291" cy="3708779"/>
          </a:xfrm>
        </p:spPr>
        <p:txBody>
          <a:bodyPr/>
          <a:lstStyle/>
          <a:p>
            <a:r>
              <a:rPr lang="en-US" dirty="0">
                <a:latin typeface="+mj-lt"/>
              </a:rPr>
              <a:t>Vehicle Design and Natural Laws</a:t>
            </a:r>
          </a:p>
          <a:p>
            <a:r>
              <a:rPr lang="en-US" dirty="0">
                <a:latin typeface="+mj-lt"/>
              </a:rPr>
              <a:t>Safety Belts and Safety Seats</a:t>
            </a:r>
          </a:p>
          <a:p>
            <a:r>
              <a:rPr lang="en-US" dirty="0">
                <a:latin typeface="+mj-lt"/>
              </a:rPr>
              <a:t>Air Bags</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65</a:t>
            </a:fld>
            <a:endParaRPr lang="en-US"/>
          </a:p>
        </p:txBody>
      </p:sp>
    </p:spTree>
    <p:extLst>
      <p:ext uri="{BB962C8B-B14F-4D97-AF65-F5344CB8AC3E}">
        <p14:creationId xmlns:p14="http://schemas.microsoft.com/office/powerpoint/2010/main" val="3418573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0831"/>
          </a:xfrm>
        </p:spPr>
        <p:txBody>
          <a:bodyPr>
            <a:noAutofit/>
          </a:bodyPr>
          <a:lstStyle/>
          <a:p>
            <a:r>
              <a:rPr lang="en-US" sz="3600" dirty="0">
                <a:latin typeface="+mj-lt"/>
              </a:rPr>
              <a:t>You can’t beat physics—SLOW DOWN!</a:t>
            </a:r>
          </a:p>
        </p:txBody>
      </p:sp>
      <p:sp>
        <p:nvSpPr>
          <p:cNvPr id="3" name="Slide Number Placeholder 2"/>
          <p:cNvSpPr>
            <a:spLocks noGrp="1"/>
          </p:cNvSpPr>
          <p:nvPr>
            <p:ph type="sldNum" sz="quarter" idx="12"/>
          </p:nvPr>
        </p:nvSpPr>
        <p:spPr/>
        <p:txBody>
          <a:bodyPr/>
          <a:lstStyle/>
          <a:p>
            <a:fld id="{477191CE-07A9-0A40-B6F6-CF0318B57CB9}" type="slidenum">
              <a:rPr lang="en-US" smtClean="0"/>
              <a:t>66</a:t>
            </a:fld>
            <a:endParaRPr lang="en-US"/>
          </a:p>
        </p:txBody>
      </p:sp>
      <p:pic>
        <p:nvPicPr>
          <p:cNvPr id="4" name="Picture 3"/>
          <p:cNvPicPr>
            <a:picLocks noChangeAspect="1"/>
          </p:cNvPicPr>
          <p:nvPr/>
        </p:nvPicPr>
        <p:blipFill>
          <a:blip r:embed="rId3"/>
          <a:stretch>
            <a:fillRect/>
          </a:stretch>
        </p:blipFill>
        <p:spPr>
          <a:xfrm>
            <a:off x="426637" y="1105469"/>
            <a:ext cx="8260163" cy="4445122"/>
          </a:xfrm>
          <a:prstGeom prst="rect">
            <a:avLst/>
          </a:prstGeom>
        </p:spPr>
      </p:pic>
      <p:sp>
        <p:nvSpPr>
          <p:cNvPr id="7" name="Title 1"/>
          <p:cNvSpPr txBox="1">
            <a:spLocks/>
          </p:cNvSpPr>
          <p:nvPr/>
        </p:nvSpPr>
        <p:spPr>
          <a:xfrm>
            <a:off x="457200" y="5525519"/>
            <a:ext cx="8229600" cy="83083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kern="1200">
                <a:solidFill>
                  <a:schemeClr val="tx1"/>
                </a:solidFill>
                <a:latin typeface="Arial" pitchFamily="34" charset="0"/>
                <a:ea typeface="+mj-ea"/>
                <a:cs typeface="Arial" pitchFamily="34" charset="0"/>
              </a:defRPr>
            </a:lvl1pPr>
          </a:lstStyle>
          <a:p>
            <a:r>
              <a:rPr lang="en-US" sz="3600" dirty="0">
                <a:latin typeface="+mj-lt"/>
              </a:rPr>
              <a:t>ARRIVE ALIVE</a:t>
            </a:r>
          </a:p>
        </p:txBody>
      </p:sp>
    </p:spTree>
    <p:extLst>
      <p:ext uri="{BB962C8B-B14F-4D97-AF65-F5344CB8AC3E}">
        <p14:creationId xmlns:p14="http://schemas.microsoft.com/office/powerpoint/2010/main" val="2217494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bwMode="auto">
          <a:xfrm>
            <a:off x="457200" y="167151"/>
            <a:ext cx="8229600" cy="72758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noAutofit/>
          </a:bodyPr>
          <a:lstStyle/>
          <a:p>
            <a:r>
              <a:rPr lang="en-US" sz="1800" b="1" dirty="0">
                <a:latin typeface="Arial" charset="0"/>
              </a:rPr>
              <a:t>Montana Driver Education and Training</a:t>
            </a:r>
            <a:br>
              <a:rPr lang="en-US" sz="2400" b="1" dirty="0">
                <a:solidFill>
                  <a:srgbClr val="CC0066"/>
                </a:solidFill>
                <a:latin typeface="Arial" charset="0"/>
              </a:rPr>
            </a:br>
            <a:r>
              <a:rPr lang="en-US" sz="2400" b="1" dirty="0">
                <a:solidFill>
                  <a:srgbClr val="C00000"/>
                </a:solidFill>
                <a:latin typeface="Arial" charset="0"/>
              </a:rPr>
              <a:t>Standards and Benchmarks</a:t>
            </a:r>
          </a:p>
        </p:txBody>
      </p:sp>
      <p:sp>
        <p:nvSpPr>
          <p:cNvPr id="110595" name="Rectangle 3"/>
          <p:cNvSpPr>
            <a:spLocks noGrp="1" noChangeArrowheads="1"/>
          </p:cNvSpPr>
          <p:nvPr>
            <p:ph type="body" idx="1"/>
          </p:nvPr>
        </p:nvSpPr>
        <p:spPr>
          <a:xfrm>
            <a:off x="176981" y="1150374"/>
            <a:ext cx="4011561" cy="5161936"/>
          </a:xfrm>
        </p:spPr>
        <p:txBody>
          <a:bodyPr>
            <a:noAutofit/>
          </a:bodyPr>
          <a:lstStyle/>
          <a:p>
            <a:pPr marL="0" indent="0">
              <a:lnSpc>
                <a:spcPct val="80000"/>
              </a:lnSpc>
              <a:buNone/>
            </a:pPr>
            <a:r>
              <a:rPr lang="en-US" sz="900" b="1" dirty="0">
                <a:latin typeface="Arial" charset="0"/>
              </a:rPr>
              <a:t>1.  </a:t>
            </a:r>
            <a:r>
              <a:rPr lang="en-US" sz="900" b="1" u="sng" dirty="0">
                <a:latin typeface="Arial" charset="0"/>
              </a:rPr>
              <a:t>Laws and Highway System</a:t>
            </a:r>
          </a:p>
          <a:p>
            <a:pPr marL="640080" lvl="1" indent="-457200">
              <a:lnSpc>
                <a:spcPct val="120000"/>
              </a:lnSpc>
              <a:buFontTx/>
              <a:buNone/>
            </a:pPr>
            <a:r>
              <a:rPr lang="en-US" sz="900" dirty="0">
                <a:latin typeface="Arial" charset="0"/>
              </a:rPr>
              <a:t>1.1.  	know the laws outlined in the Montana Driver's manual;</a:t>
            </a:r>
          </a:p>
          <a:p>
            <a:pPr marL="640080" lvl="1" indent="-457200">
              <a:lnSpc>
                <a:spcPct val="120000"/>
              </a:lnSpc>
              <a:buFontTx/>
              <a:buNone/>
            </a:pPr>
            <a:r>
              <a:rPr lang="en-US" sz="900" dirty="0">
                <a:latin typeface="Arial" charset="0"/>
              </a:rPr>
              <a:t>1.2.  	understand the laws outlined in the Montana Driver's Manual; and</a:t>
            </a:r>
          </a:p>
          <a:p>
            <a:pPr marL="640080" lvl="1" indent="-457200">
              <a:lnSpc>
                <a:spcPct val="120000"/>
              </a:lnSpc>
              <a:buFontTx/>
              <a:buNone/>
            </a:pPr>
            <a:r>
              <a:rPr lang="en-US" sz="900" dirty="0">
                <a:latin typeface="Arial" charset="0"/>
              </a:rPr>
              <a:t>1.3.  	consistently demonstrate knowledge and understanding by responsible adherence to highway transportation system traffic laws and control devices.</a:t>
            </a:r>
          </a:p>
          <a:p>
            <a:pPr marL="0" indent="0">
              <a:lnSpc>
                <a:spcPct val="120000"/>
              </a:lnSpc>
              <a:buNone/>
            </a:pPr>
            <a:r>
              <a:rPr lang="en-US" sz="900" b="1" dirty="0">
                <a:latin typeface="Arial" charset="0"/>
              </a:rPr>
              <a:t>2.  </a:t>
            </a:r>
            <a:r>
              <a:rPr lang="en-US" sz="900" b="1" u="sng" dirty="0">
                <a:latin typeface="Arial" charset="0"/>
              </a:rPr>
              <a:t>Responsibility</a:t>
            </a:r>
            <a:endParaRPr lang="en-US" sz="900" dirty="0">
              <a:latin typeface="Arial" charset="0"/>
            </a:endParaRPr>
          </a:p>
          <a:p>
            <a:pPr marL="640080" lvl="1" indent="-457200">
              <a:lnSpc>
                <a:spcPct val="120000"/>
              </a:lnSpc>
              <a:buFontTx/>
              <a:buNone/>
            </a:pPr>
            <a:r>
              <a:rPr lang="en-US" sz="900" dirty="0">
                <a:latin typeface="Arial" charset="0"/>
              </a:rPr>
              <a:t>2.1.  	recognize the importance of making safe and responsible decisions for owning and operating a motor vehicle;</a:t>
            </a:r>
          </a:p>
          <a:p>
            <a:pPr marL="640080" lvl="1" indent="-457200">
              <a:lnSpc>
                <a:spcPct val="120000"/>
              </a:lnSpc>
              <a:buFontTx/>
              <a:buNone/>
            </a:pPr>
            <a:r>
              <a:rPr lang="en-US" sz="900" dirty="0">
                <a:latin typeface="Arial" charset="0"/>
              </a:rPr>
              <a:t>2.2	demonstrate the ability to make appropriate decisions while operating a motor vehicle;</a:t>
            </a:r>
          </a:p>
          <a:p>
            <a:pPr marL="640080" lvl="1" indent="-457200">
              <a:lnSpc>
                <a:spcPct val="120000"/>
              </a:lnSpc>
              <a:buFontTx/>
              <a:buNone/>
            </a:pPr>
            <a:r>
              <a:rPr lang="en-US" sz="900" dirty="0">
                <a:latin typeface="Arial" charset="0"/>
              </a:rPr>
              <a:t>2.3.  	consistently display respect for other users of the highway transportation system; and</a:t>
            </a:r>
          </a:p>
          <a:p>
            <a:pPr marL="640080" lvl="1" indent="-457200">
              <a:lnSpc>
                <a:spcPct val="120000"/>
              </a:lnSpc>
              <a:buFontTx/>
              <a:buNone/>
            </a:pPr>
            <a:r>
              <a:rPr lang="en-US" sz="900" dirty="0">
                <a:latin typeface="Arial" charset="0"/>
              </a:rPr>
              <a:t>2.4.  	develop positive habits and attitudes for responsible driving.</a:t>
            </a:r>
          </a:p>
          <a:p>
            <a:pPr marL="0" indent="0">
              <a:lnSpc>
                <a:spcPct val="120000"/>
              </a:lnSpc>
              <a:buNone/>
            </a:pPr>
            <a:r>
              <a:rPr lang="en-US" sz="900" b="1" dirty="0">
                <a:latin typeface="Arial" charset="0"/>
              </a:rPr>
              <a:t>3.  </a:t>
            </a:r>
            <a:r>
              <a:rPr lang="en-US" sz="900" b="1" u="sng" dirty="0">
                <a:latin typeface="Arial" charset="0"/>
              </a:rPr>
              <a:t>Visual Skills</a:t>
            </a:r>
          </a:p>
          <a:p>
            <a:pPr marL="640080" lvl="1" indent="-457200">
              <a:lnSpc>
                <a:spcPct val="120000"/>
              </a:lnSpc>
              <a:buFontTx/>
              <a:buNone/>
            </a:pPr>
            <a:r>
              <a:rPr lang="en-US" sz="900" dirty="0">
                <a:latin typeface="Arial" charset="0"/>
              </a:rPr>
              <a:t>3.1. 	 know proper visual skills for operating a motor vehicle;</a:t>
            </a:r>
          </a:p>
          <a:p>
            <a:pPr marL="640080" lvl="1" indent="-457200">
              <a:lnSpc>
                <a:spcPct val="120000"/>
              </a:lnSpc>
              <a:buFontTx/>
              <a:buNone/>
            </a:pPr>
            <a:r>
              <a:rPr lang="en-US" sz="900" dirty="0">
                <a:latin typeface="Arial" charset="0"/>
              </a:rPr>
              <a:t>3.2.  	communicate and explain proper visual skills for operating a motor vehicle;</a:t>
            </a:r>
          </a:p>
          <a:p>
            <a:pPr marL="640080" lvl="1" indent="-457200">
              <a:lnSpc>
                <a:spcPct val="120000"/>
              </a:lnSpc>
              <a:buFontTx/>
              <a:buNone/>
            </a:pPr>
            <a:r>
              <a:rPr lang="en-US" sz="900" dirty="0">
                <a:latin typeface="Arial" charset="0"/>
              </a:rPr>
              <a:t>3.3. 	 demonstrate the use of proper visual skills for operating a motor vehicle; and</a:t>
            </a:r>
          </a:p>
          <a:p>
            <a:pPr marL="640080" lvl="1" indent="-457200">
              <a:lnSpc>
                <a:spcPct val="120000"/>
              </a:lnSpc>
              <a:buFontTx/>
              <a:buNone/>
            </a:pPr>
            <a:r>
              <a:rPr lang="en-US" sz="900" dirty="0">
                <a:latin typeface="Arial" charset="0"/>
              </a:rPr>
              <a:t>3.4.  	develop habits and attitudes with regard to proper visual skills.</a:t>
            </a:r>
          </a:p>
          <a:p>
            <a:pPr marL="0" indent="0">
              <a:lnSpc>
                <a:spcPct val="120000"/>
              </a:lnSpc>
              <a:buNone/>
            </a:pPr>
            <a:r>
              <a:rPr lang="en-US" sz="900" b="1" dirty="0">
                <a:latin typeface="Arial" charset="0"/>
              </a:rPr>
              <a:t>4.  </a:t>
            </a:r>
            <a:r>
              <a:rPr lang="en-US" sz="900" b="1" u="sng" dirty="0">
                <a:latin typeface="Arial" charset="0"/>
              </a:rPr>
              <a:t>Vehicle Control</a:t>
            </a:r>
          </a:p>
          <a:p>
            <a:pPr marL="640080" lvl="1" indent="-457200">
              <a:lnSpc>
                <a:spcPct val="120000"/>
              </a:lnSpc>
              <a:buFontTx/>
              <a:buNone/>
            </a:pPr>
            <a:r>
              <a:rPr lang="en-US" sz="900" dirty="0">
                <a:latin typeface="Arial" charset="0"/>
              </a:rPr>
              <a:t>4.1.  	demonstrate smooth, safe and efficient operation of a motor vehicle; and</a:t>
            </a:r>
          </a:p>
          <a:p>
            <a:pPr marL="640080" lvl="1" indent="-457200">
              <a:lnSpc>
                <a:spcPct val="120000"/>
              </a:lnSpc>
              <a:buFontTx/>
              <a:buNone/>
            </a:pPr>
            <a:r>
              <a:rPr lang="en-US" sz="900" dirty="0">
                <a:latin typeface="Arial" charset="0"/>
              </a:rPr>
              <a:t>4.2.  	develop positive habits and attitudes relative to safe, efficient and smooth vehicle operation.</a:t>
            </a:r>
          </a:p>
          <a:p>
            <a:pPr marL="640080" lvl="1" indent="-457200" algn="r">
              <a:lnSpc>
                <a:spcPct val="120000"/>
              </a:lnSpc>
              <a:buFontTx/>
              <a:buNone/>
            </a:pPr>
            <a:endParaRPr lang="en-US" sz="1000" i="1" dirty="0">
              <a:latin typeface="Arial" charset="0"/>
            </a:endParaRPr>
          </a:p>
        </p:txBody>
      </p:sp>
      <p:sp>
        <p:nvSpPr>
          <p:cNvPr id="2" name="Rectangle 1"/>
          <p:cNvSpPr/>
          <p:nvPr/>
        </p:nvSpPr>
        <p:spPr>
          <a:xfrm>
            <a:off x="4350775" y="1160206"/>
            <a:ext cx="4488425" cy="5078313"/>
          </a:xfrm>
          <a:prstGeom prst="rect">
            <a:avLst/>
          </a:prstGeom>
        </p:spPr>
        <p:txBody>
          <a:bodyPr wrap="square">
            <a:spAutoFit/>
          </a:bodyPr>
          <a:lstStyle/>
          <a:p>
            <a:pPr marL="609600" indent="-609600">
              <a:lnSpc>
                <a:spcPct val="120000"/>
              </a:lnSpc>
              <a:buFontTx/>
              <a:buNone/>
            </a:pPr>
            <a:r>
              <a:rPr lang="en-US" sz="900" b="1" dirty="0">
                <a:latin typeface="Arial" charset="0"/>
              </a:rPr>
              <a:t>5.  </a:t>
            </a:r>
            <a:r>
              <a:rPr lang="en-US" sz="900" b="1" u="sng" dirty="0">
                <a:latin typeface="Arial" charset="0"/>
              </a:rPr>
              <a:t>Communication</a:t>
            </a:r>
          </a:p>
          <a:p>
            <a:pPr marL="640080" lvl="1" indent="-457200">
              <a:lnSpc>
                <a:spcPct val="120000"/>
              </a:lnSpc>
              <a:buFontTx/>
              <a:buNone/>
            </a:pPr>
            <a:r>
              <a:rPr lang="en-US" sz="900" dirty="0">
                <a:latin typeface="Arial" charset="0"/>
              </a:rPr>
              <a:t>5.1.  	consistently communicate driving intentions (i.e., use of lights, vehicle position, and personal signals);</a:t>
            </a:r>
          </a:p>
          <a:p>
            <a:pPr marL="640080" lvl="1" indent="-457200">
              <a:lnSpc>
                <a:spcPct val="120000"/>
              </a:lnSpc>
              <a:buFontTx/>
              <a:buNone/>
            </a:pPr>
            <a:r>
              <a:rPr lang="en-US" sz="900" dirty="0">
                <a:latin typeface="Arial" charset="0"/>
              </a:rPr>
              <a:t>5.2.  	adjust driver behavior based on observation of the highway transportation system and other roadway users;</a:t>
            </a:r>
          </a:p>
          <a:p>
            <a:pPr marL="640080" lvl="1" indent="-457200">
              <a:lnSpc>
                <a:spcPct val="120000"/>
              </a:lnSpc>
              <a:buFontTx/>
              <a:buNone/>
            </a:pPr>
            <a:r>
              <a:rPr lang="en-US" sz="900" dirty="0">
                <a:latin typeface="Arial" charset="0"/>
              </a:rPr>
              <a:t>5.3.	adjust communication (i.e., use of lights, vehicle position, and personal signals) based on observation of the highway transportation system and other users; and</a:t>
            </a:r>
          </a:p>
          <a:p>
            <a:pPr marL="640080" lvl="1" indent="-457200">
              <a:lnSpc>
                <a:spcPct val="120000"/>
              </a:lnSpc>
              <a:buFontTx/>
              <a:buNone/>
            </a:pPr>
            <a:r>
              <a:rPr lang="en-US" sz="900" dirty="0">
                <a:latin typeface="Arial" charset="0"/>
              </a:rPr>
              <a:t>5.4.	develop positive habits and attitudes for effective communication.</a:t>
            </a:r>
          </a:p>
          <a:p>
            <a:pPr marL="609600" indent="-609600">
              <a:lnSpc>
                <a:spcPct val="120000"/>
              </a:lnSpc>
              <a:buFontTx/>
              <a:buNone/>
            </a:pPr>
            <a:r>
              <a:rPr lang="en-US" sz="900" b="1" dirty="0">
                <a:latin typeface="Arial" charset="0"/>
              </a:rPr>
              <a:t>6.  </a:t>
            </a:r>
            <a:r>
              <a:rPr lang="en-US" sz="900" b="1" u="sng" dirty="0">
                <a:latin typeface="Arial" charset="0"/>
              </a:rPr>
              <a:t>Risk Management</a:t>
            </a:r>
          </a:p>
          <a:p>
            <a:pPr marL="640080" lvl="1" indent="-457200">
              <a:lnSpc>
                <a:spcPct val="120000"/>
              </a:lnSpc>
              <a:buFontTx/>
              <a:buNone/>
            </a:pPr>
            <a:r>
              <a:rPr lang="en-US" sz="900" dirty="0">
                <a:latin typeface="Arial" charset="0"/>
              </a:rPr>
              <a:t>6.1.	understand driver risk-management principles;</a:t>
            </a:r>
          </a:p>
          <a:p>
            <a:pPr marL="640080" lvl="1" indent="-457200">
              <a:lnSpc>
                <a:spcPct val="120000"/>
              </a:lnSpc>
              <a:buFontTx/>
              <a:buNone/>
            </a:pPr>
            <a:r>
              <a:rPr lang="en-US" sz="900" dirty="0">
                <a:latin typeface="Arial" charset="0"/>
              </a:rPr>
              <a:t>6.2. 	demonstrate driver risk-management strategies; and</a:t>
            </a:r>
          </a:p>
          <a:p>
            <a:pPr marL="640080" lvl="1" indent="-457200">
              <a:lnSpc>
                <a:spcPct val="120000"/>
              </a:lnSpc>
              <a:buFontTx/>
              <a:buNone/>
            </a:pPr>
            <a:r>
              <a:rPr lang="en-US" sz="900" dirty="0">
                <a:latin typeface="Arial" charset="0"/>
              </a:rPr>
              <a:t>6.3.	develop positive habits and attitudes for effective driver risk-management.</a:t>
            </a:r>
          </a:p>
          <a:p>
            <a:pPr marL="609600" indent="-609600">
              <a:lnSpc>
                <a:spcPct val="120000"/>
              </a:lnSpc>
              <a:buFontTx/>
              <a:buNone/>
            </a:pPr>
            <a:r>
              <a:rPr lang="en-US" sz="900" b="1" dirty="0">
                <a:latin typeface="Arial" charset="0"/>
              </a:rPr>
              <a:t>7.  </a:t>
            </a:r>
            <a:r>
              <a:rPr lang="en-US" sz="900" b="1" u="sng" dirty="0">
                <a:latin typeface="Arial" charset="0"/>
              </a:rPr>
              <a:t>Lifelong Learning</a:t>
            </a:r>
          </a:p>
          <a:p>
            <a:pPr marL="640080" lvl="1" indent="-457200">
              <a:lnSpc>
                <a:spcPct val="120000"/>
              </a:lnSpc>
              <a:buFontTx/>
              <a:buNone/>
            </a:pPr>
            <a:r>
              <a:rPr lang="en-US" sz="900" dirty="0">
                <a:latin typeface="Arial" charset="0"/>
              </a:rPr>
              <a:t>7.1. 	identify and use a range of learning strategies required to acquire or retain knowledge, positive driving habits, and driving skills for lifelong learning;</a:t>
            </a:r>
          </a:p>
          <a:p>
            <a:pPr marL="640080" lvl="1" indent="-457200">
              <a:lnSpc>
                <a:spcPct val="120000"/>
              </a:lnSpc>
              <a:buFontTx/>
              <a:buNone/>
            </a:pPr>
            <a:r>
              <a:rPr lang="en-US" sz="900" dirty="0">
                <a:latin typeface="Arial" charset="0"/>
              </a:rPr>
              <a:t>7.2.	establish learning goals that are based on an understanding of one’s own current and future learning needs; and</a:t>
            </a:r>
          </a:p>
          <a:p>
            <a:pPr marL="640080" lvl="1" indent="-457200">
              <a:lnSpc>
                <a:spcPct val="120000"/>
              </a:lnSpc>
              <a:buFontTx/>
              <a:buNone/>
            </a:pPr>
            <a:r>
              <a:rPr lang="en-US" sz="900" dirty="0">
                <a:latin typeface="Arial" charset="0"/>
              </a:rPr>
              <a:t>7.3. 	demonstrate knowledge and ability to make informed decisions required for positive driving habits, effective performance, and adaptation to change. </a:t>
            </a:r>
          </a:p>
          <a:p>
            <a:pPr marL="609600" indent="-609600">
              <a:lnSpc>
                <a:spcPct val="120000"/>
              </a:lnSpc>
              <a:buFontTx/>
              <a:buNone/>
            </a:pPr>
            <a:r>
              <a:rPr lang="en-US" sz="900" b="1" dirty="0">
                <a:latin typeface="Arial" charset="0"/>
              </a:rPr>
              <a:t>8.  </a:t>
            </a:r>
            <a:r>
              <a:rPr lang="en-US" sz="900" b="1" u="sng" dirty="0">
                <a:latin typeface="Arial" charset="0"/>
              </a:rPr>
              <a:t>Driving Experience</a:t>
            </a:r>
          </a:p>
          <a:p>
            <a:pPr marL="640080" lvl="1" indent="-457200">
              <a:lnSpc>
                <a:spcPct val="120000"/>
              </a:lnSpc>
              <a:buFontTx/>
              <a:buNone/>
            </a:pPr>
            <a:r>
              <a:rPr lang="en-US" sz="900" dirty="0">
                <a:latin typeface="Arial" charset="0"/>
              </a:rPr>
              <a:t>8.1.  	acquire at least the minimum number of BTW hours over at least the minimum number of days, as required by law, with a Montana-approved driver education teacher; and</a:t>
            </a:r>
          </a:p>
          <a:p>
            <a:pPr marL="640080" lvl="1" indent="-457200">
              <a:lnSpc>
                <a:spcPct val="120000"/>
              </a:lnSpc>
              <a:buFontTx/>
              <a:buNone/>
            </a:pPr>
            <a:r>
              <a:rPr lang="en-US" sz="900" dirty="0">
                <a:latin typeface="Arial" charset="0"/>
              </a:rPr>
              <a:t>8.2.	acquire additional behind-the-wheel driving experience with a parent or guardian’s assistance in a variety of driving situations (i.e., night, adverse weather, gravel road, etc.).</a:t>
            </a:r>
          </a:p>
        </p:txBody>
      </p:sp>
      <p:sp>
        <p:nvSpPr>
          <p:cNvPr id="3" name="Slide Number Placeholder 2">
            <a:extLst>
              <a:ext uri="{FF2B5EF4-FFF2-40B4-BE49-F238E27FC236}">
                <a16:creationId xmlns:a16="http://schemas.microsoft.com/office/drawing/2014/main" id="{F5FDD892-0259-4669-8314-7BCA8335A3FE}"/>
              </a:ext>
            </a:extLst>
          </p:cNvPr>
          <p:cNvSpPr>
            <a:spLocks noGrp="1"/>
          </p:cNvSpPr>
          <p:nvPr>
            <p:ph type="sldNum" sz="quarter" idx="12"/>
          </p:nvPr>
        </p:nvSpPr>
        <p:spPr/>
        <p:txBody>
          <a:bodyPr/>
          <a:lstStyle/>
          <a:p>
            <a:fld id="{477191CE-07A9-0A40-B6F6-CF0318B57CB9}" type="slidenum">
              <a:rPr lang="en-US" smtClean="0"/>
              <a:t>67</a:t>
            </a:fld>
            <a:endParaRPr lang="en-US" dirty="0"/>
          </a:p>
        </p:txBody>
      </p:sp>
    </p:spTree>
    <p:extLst>
      <p:ext uri="{BB962C8B-B14F-4D97-AF65-F5344CB8AC3E}">
        <p14:creationId xmlns:p14="http://schemas.microsoft.com/office/powerpoint/2010/main" val="3117512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238125"/>
            <a:ext cx="8229600" cy="610876"/>
          </a:xfrm>
        </p:spPr>
        <p:txBody>
          <a:bodyPr>
            <a:noAutofit/>
          </a:bodyPr>
          <a:lstStyle/>
          <a:p>
            <a:r>
              <a:rPr lang="en-US" sz="4000" dirty="0">
                <a:latin typeface="+mj-lt"/>
              </a:rPr>
              <a:t>Forces</a:t>
            </a:r>
          </a:p>
        </p:txBody>
      </p:sp>
      <p:sp>
        <p:nvSpPr>
          <p:cNvPr id="4" name="Slide Number Placeholder 3"/>
          <p:cNvSpPr>
            <a:spLocks noGrp="1"/>
          </p:cNvSpPr>
          <p:nvPr>
            <p:ph type="sldNum" sz="quarter" idx="12"/>
          </p:nvPr>
        </p:nvSpPr>
        <p:spPr/>
        <p:txBody>
          <a:bodyPr/>
          <a:lstStyle/>
          <a:p>
            <a:fld id="{477191CE-07A9-0A40-B6F6-CF0318B57CB9}" type="slidenum">
              <a:rPr lang="en-US" smtClean="0"/>
              <a:t>7</a:t>
            </a:fld>
            <a:endParaRPr lang="en-US"/>
          </a:p>
        </p:txBody>
      </p:sp>
      <p:pic>
        <p:nvPicPr>
          <p:cNvPr id="6" name="Picture 5" descr="dreamstime_s_21417699.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81450" y="486511"/>
            <a:ext cx="5800504" cy="6010885"/>
          </a:xfrm>
          <a:prstGeom prst="rect">
            <a:avLst/>
          </a:prstGeom>
        </p:spPr>
      </p:pic>
      <p:sp>
        <p:nvSpPr>
          <p:cNvPr id="7" name="TextBox 6"/>
          <p:cNvSpPr txBox="1"/>
          <p:nvPr/>
        </p:nvSpPr>
        <p:spPr>
          <a:xfrm>
            <a:off x="991722" y="849001"/>
            <a:ext cx="184666" cy="369332"/>
          </a:xfrm>
          <a:prstGeom prst="rect">
            <a:avLst/>
          </a:prstGeom>
          <a:noFill/>
        </p:spPr>
        <p:txBody>
          <a:bodyPr wrap="none" rtlCol="0">
            <a:spAutoFit/>
          </a:bodyPr>
          <a:lstStyle/>
          <a:p>
            <a:endParaRPr lang="en-US" dirty="0"/>
          </a:p>
        </p:txBody>
      </p:sp>
      <p:grpSp>
        <p:nvGrpSpPr>
          <p:cNvPr id="21" name="Group 20"/>
          <p:cNvGrpSpPr/>
          <p:nvPr/>
        </p:nvGrpSpPr>
        <p:grpSpPr>
          <a:xfrm>
            <a:off x="2539950" y="1619522"/>
            <a:ext cx="3922091" cy="3820107"/>
            <a:chOff x="2539950" y="1619522"/>
            <a:chExt cx="3922091" cy="3820107"/>
          </a:xfrm>
        </p:grpSpPr>
        <p:sp>
          <p:nvSpPr>
            <p:cNvPr id="3" name="Down Arrow 2"/>
            <p:cNvSpPr/>
            <p:nvPr/>
          </p:nvSpPr>
          <p:spPr>
            <a:xfrm>
              <a:off x="2539950" y="2689692"/>
              <a:ext cx="199772" cy="9274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3070489" y="3070394"/>
              <a:ext cx="199772" cy="9274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a:off x="3593893" y="3436830"/>
              <a:ext cx="199772" cy="9274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9"/>
            <p:cNvSpPr/>
            <p:nvPr/>
          </p:nvSpPr>
          <p:spPr>
            <a:xfrm>
              <a:off x="4873574" y="4088641"/>
              <a:ext cx="199772" cy="9274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10"/>
            <p:cNvSpPr/>
            <p:nvPr/>
          </p:nvSpPr>
          <p:spPr>
            <a:xfrm>
              <a:off x="5760848" y="4512150"/>
              <a:ext cx="199772" cy="9274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Down Arrow 11"/>
            <p:cNvSpPr/>
            <p:nvPr/>
          </p:nvSpPr>
          <p:spPr>
            <a:xfrm>
              <a:off x="5315345" y="4294945"/>
              <a:ext cx="199772" cy="92747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Up Arrow 4"/>
            <p:cNvSpPr/>
            <p:nvPr/>
          </p:nvSpPr>
          <p:spPr>
            <a:xfrm>
              <a:off x="3067919" y="1890632"/>
              <a:ext cx="192637" cy="642101"/>
            </a:xfrm>
            <a:prstGeom prst="up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a:off x="4183502" y="2456830"/>
              <a:ext cx="192637" cy="642101"/>
            </a:xfrm>
            <a:prstGeom prst="up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Up Arrow 13"/>
            <p:cNvSpPr/>
            <p:nvPr/>
          </p:nvSpPr>
          <p:spPr>
            <a:xfrm>
              <a:off x="6269404" y="3394021"/>
              <a:ext cx="192637" cy="642101"/>
            </a:xfrm>
            <a:prstGeom prst="up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Up Arrow 14"/>
            <p:cNvSpPr/>
            <p:nvPr/>
          </p:nvSpPr>
          <p:spPr>
            <a:xfrm>
              <a:off x="4952057" y="2847244"/>
              <a:ext cx="192637" cy="642101"/>
            </a:xfrm>
            <a:prstGeom prst="up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Up Arrow 15"/>
            <p:cNvSpPr/>
            <p:nvPr/>
          </p:nvSpPr>
          <p:spPr>
            <a:xfrm>
              <a:off x="2547086" y="1619522"/>
              <a:ext cx="192637" cy="642101"/>
            </a:xfrm>
            <a:prstGeom prst="up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Left Arrow 16"/>
            <p:cNvSpPr/>
            <p:nvPr/>
          </p:nvSpPr>
          <p:spPr>
            <a:xfrm rot="1661399">
              <a:off x="3147786" y="3178267"/>
              <a:ext cx="2674175" cy="355601"/>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Left Arrow 18"/>
            <p:cNvSpPr/>
            <p:nvPr/>
          </p:nvSpPr>
          <p:spPr>
            <a:xfrm rot="1661399">
              <a:off x="3683246" y="1793804"/>
              <a:ext cx="719918" cy="264997"/>
            </a:xfrm>
            <a:prstGeom prst="lef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Left Arrow 19"/>
            <p:cNvSpPr/>
            <p:nvPr/>
          </p:nvSpPr>
          <p:spPr>
            <a:xfrm rot="1661399">
              <a:off x="5002442" y="3493889"/>
              <a:ext cx="866627" cy="256270"/>
            </a:xfrm>
            <a:prstGeom prst="leftArrow">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p:cNvSpPr txBox="1"/>
          <p:nvPr/>
        </p:nvSpPr>
        <p:spPr>
          <a:xfrm>
            <a:off x="485775" y="5446784"/>
            <a:ext cx="4929455" cy="461665"/>
          </a:xfrm>
          <a:prstGeom prst="rect">
            <a:avLst/>
          </a:prstGeom>
          <a:noFill/>
        </p:spPr>
        <p:txBody>
          <a:bodyPr wrap="square" rtlCol="0">
            <a:spAutoFit/>
          </a:bodyPr>
          <a:lstStyle/>
          <a:p>
            <a:r>
              <a:rPr lang="en-US" sz="2400" dirty="0">
                <a:latin typeface="+mj-lt"/>
                <a:cs typeface="Arial" panose="020B0604020202020204" pitchFamily="34" charset="0"/>
              </a:rPr>
              <a:t>Each force plays a role in driving. </a:t>
            </a:r>
          </a:p>
        </p:txBody>
      </p:sp>
    </p:spTree>
    <p:extLst>
      <p:ext uri="{BB962C8B-B14F-4D97-AF65-F5344CB8AC3E}">
        <p14:creationId xmlns:p14="http://schemas.microsoft.com/office/powerpoint/2010/main" val="22190898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126"/>
            <a:ext cx="8229600" cy="682388"/>
          </a:xfrm>
        </p:spPr>
        <p:txBody>
          <a:bodyPr>
            <a:noAutofit/>
          </a:bodyPr>
          <a:lstStyle/>
          <a:p>
            <a:r>
              <a:rPr lang="en-US" sz="4000" dirty="0">
                <a:latin typeface="+mj-lt"/>
              </a:rPr>
              <a:t>Hills and Gravity</a:t>
            </a:r>
          </a:p>
        </p:txBody>
      </p:sp>
      <p:sp>
        <p:nvSpPr>
          <p:cNvPr id="3" name="Slide Number Placeholder 2"/>
          <p:cNvSpPr>
            <a:spLocks noGrp="1"/>
          </p:cNvSpPr>
          <p:nvPr>
            <p:ph type="sldNum" sz="quarter" idx="12"/>
          </p:nvPr>
        </p:nvSpPr>
        <p:spPr/>
        <p:txBody>
          <a:bodyPr/>
          <a:lstStyle/>
          <a:p>
            <a:fld id="{477191CE-07A9-0A40-B6F6-CF0318B57CB9}" type="slidenum">
              <a:rPr lang="en-US" smtClean="0"/>
              <a:t>8</a:t>
            </a:fld>
            <a:endParaRPr lang="en-US"/>
          </a:p>
        </p:txBody>
      </p:sp>
      <p:pic>
        <p:nvPicPr>
          <p:cNvPr id="5" name="4.1-7 Hills and Gravit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4241" y="1064811"/>
            <a:ext cx="8035518" cy="4519979"/>
          </a:xfrm>
          <a:prstGeom prst="rect">
            <a:avLst/>
          </a:prstGeom>
        </p:spPr>
      </p:pic>
      <p:sp>
        <p:nvSpPr>
          <p:cNvPr id="7" name="TextBox 6"/>
          <p:cNvSpPr txBox="1"/>
          <p:nvPr/>
        </p:nvSpPr>
        <p:spPr>
          <a:xfrm>
            <a:off x="3404952" y="5766331"/>
            <a:ext cx="2368061" cy="369332"/>
          </a:xfrm>
          <a:prstGeom prst="rect">
            <a:avLst/>
          </a:prstGeom>
          <a:noFill/>
        </p:spPr>
        <p:txBody>
          <a:bodyPr wrap="square" rtlCol="0">
            <a:spAutoFit/>
          </a:bodyPr>
          <a:lstStyle/>
          <a:p>
            <a:pPr algn="ctr"/>
            <a:r>
              <a:rPr lang="en-US" dirty="0"/>
              <a:t>PLAY VIDEO (:51)</a:t>
            </a:r>
          </a:p>
        </p:txBody>
      </p:sp>
    </p:spTree>
    <p:extLst>
      <p:ext uri="{BB962C8B-B14F-4D97-AF65-F5344CB8AC3E}">
        <p14:creationId xmlns:p14="http://schemas.microsoft.com/office/powerpoint/2010/main" val="3832480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604"/>
          </a:xfrm>
        </p:spPr>
        <p:txBody>
          <a:bodyPr>
            <a:normAutofit/>
          </a:bodyPr>
          <a:lstStyle/>
          <a:p>
            <a:r>
              <a:rPr lang="en-US" sz="4000" dirty="0">
                <a:latin typeface="+mj-lt"/>
              </a:rPr>
              <a:t>Kinetic Energy</a:t>
            </a:r>
          </a:p>
        </p:txBody>
      </p:sp>
      <p:sp>
        <p:nvSpPr>
          <p:cNvPr id="3" name="Content Placeholder 2"/>
          <p:cNvSpPr>
            <a:spLocks noGrp="1"/>
          </p:cNvSpPr>
          <p:nvPr>
            <p:ph idx="1"/>
          </p:nvPr>
        </p:nvSpPr>
        <p:spPr>
          <a:xfrm>
            <a:off x="1023582" y="1600200"/>
            <a:ext cx="7663218" cy="4525963"/>
          </a:xfrm>
        </p:spPr>
        <p:txBody>
          <a:bodyPr/>
          <a:lstStyle/>
          <a:p>
            <a:r>
              <a:rPr lang="en-US" dirty="0">
                <a:latin typeface="+mj-lt"/>
              </a:rPr>
              <a:t>Energy of Motion</a:t>
            </a:r>
          </a:p>
          <a:p>
            <a:pPr marL="0" indent="0" algn="ctr">
              <a:buNone/>
            </a:pPr>
            <a:r>
              <a:rPr lang="en-US" sz="5400" dirty="0">
                <a:latin typeface="+mj-lt"/>
              </a:rPr>
              <a:t>KE=1/2mv</a:t>
            </a:r>
            <a:r>
              <a:rPr lang="en-US" sz="5400" baseline="30000" dirty="0">
                <a:latin typeface="+mj-lt"/>
              </a:rPr>
              <a:t>2</a:t>
            </a:r>
            <a:endParaRPr lang="en-US" dirty="0">
              <a:latin typeface="+mj-lt"/>
            </a:endParaRPr>
          </a:p>
          <a:p>
            <a:r>
              <a:rPr lang="en-US" dirty="0">
                <a:latin typeface="+mj-lt"/>
              </a:rPr>
              <a:t>KE is for Kinetic Energy</a:t>
            </a:r>
          </a:p>
          <a:p>
            <a:r>
              <a:rPr lang="en-US" dirty="0">
                <a:latin typeface="+mj-lt"/>
              </a:rPr>
              <a:t>M is for Mass</a:t>
            </a:r>
          </a:p>
          <a:p>
            <a:r>
              <a:rPr lang="en-US" dirty="0">
                <a:latin typeface="+mj-lt"/>
              </a:rPr>
              <a:t>V is for Velocity</a:t>
            </a:r>
          </a:p>
        </p:txBody>
      </p:sp>
      <p:sp>
        <p:nvSpPr>
          <p:cNvPr id="4" name="Slide Number Placeholder 3"/>
          <p:cNvSpPr>
            <a:spLocks noGrp="1"/>
          </p:cNvSpPr>
          <p:nvPr>
            <p:ph type="sldNum" sz="quarter" idx="12"/>
          </p:nvPr>
        </p:nvSpPr>
        <p:spPr>
          <a:xfrm>
            <a:off x="6553200" y="6356350"/>
            <a:ext cx="2133600" cy="365125"/>
          </a:xfrm>
        </p:spPr>
        <p:txBody>
          <a:bodyPr/>
          <a:lstStyle/>
          <a:p>
            <a:fld id="{477191CE-07A9-0A40-B6F6-CF0318B57CB9}" type="slidenum">
              <a:rPr lang="en-US" smtClean="0"/>
              <a:t>9</a:t>
            </a:fld>
            <a:endParaRPr lang="en-US"/>
          </a:p>
        </p:txBody>
      </p:sp>
      <p:sp>
        <p:nvSpPr>
          <p:cNvPr id="5" name="Donut 4"/>
          <p:cNvSpPr/>
          <p:nvPr/>
        </p:nvSpPr>
        <p:spPr>
          <a:xfrm>
            <a:off x="5776412" y="2208158"/>
            <a:ext cx="849028" cy="941749"/>
          </a:xfrm>
          <a:prstGeom prst="donut">
            <a:avLst>
              <a:gd name="adj" fmla="val 7888"/>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83210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 calcmode="lin" valueType="num">
                                      <p:cBhvr>
                                        <p:cTn id="2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theme/theme1.xml><?xml version="1.0" encoding="utf-8"?>
<a:theme xmlns:a="http://schemas.openxmlformats.org/drawingml/2006/main" name="Montan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Montana.thmx</Template>
  <TotalTime>28515</TotalTime>
  <Words>5159</Words>
  <Application>Microsoft Office PowerPoint</Application>
  <PresentationFormat>On-screen Show (4:3)</PresentationFormat>
  <Paragraphs>613</Paragraphs>
  <Slides>67</Slides>
  <Notes>63</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Arial</vt:lpstr>
      <vt:lpstr>Arial Narrow</vt:lpstr>
      <vt:lpstr>Calibri</vt:lpstr>
      <vt:lpstr>Monotype Sorts</vt:lpstr>
      <vt:lpstr>Montana</vt:lpstr>
      <vt:lpstr>Natural Laws</vt:lpstr>
      <vt:lpstr>Natural Laws Objectives</vt:lpstr>
      <vt:lpstr>Physics 101</vt:lpstr>
      <vt:lpstr>PowerPoint Presentation</vt:lpstr>
      <vt:lpstr>Physics Concepts</vt:lpstr>
      <vt:lpstr>Gravity</vt:lpstr>
      <vt:lpstr>Forces</vt:lpstr>
      <vt:lpstr>Hills and Gravity</vt:lpstr>
      <vt:lpstr>Kinetic Energy</vt:lpstr>
      <vt:lpstr>Energy of Motion</vt:lpstr>
      <vt:lpstr>Stopping Distance</vt:lpstr>
      <vt:lpstr>Stopping Distance</vt:lpstr>
      <vt:lpstr>Momentum</vt:lpstr>
      <vt:lpstr>Momentum</vt:lpstr>
      <vt:lpstr>Energy in a Crash Student Activity 1: Force of Impact</vt:lpstr>
      <vt:lpstr>Check out this road …</vt:lpstr>
      <vt:lpstr>PowerPoint Presentation</vt:lpstr>
      <vt:lpstr>PowerPoint Presentation</vt:lpstr>
      <vt:lpstr>That’s why speed kills!  </vt:lpstr>
      <vt:lpstr>PowerPoint Presentation</vt:lpstr>
      <vt:lpstr>Pitch</vt:lpstr>
      <vt:lpstr>Student Activity 2: Pitch</vt:lpstr>
      <vt:lpstr>Roll</vt:lpstr>
      <vt:lpstr>Student Activity 3: Roll</vt:lpstr>
      <vt:lpstr>Yaw</vt:lpstr>
      <vt:lpstr>Describe what is happening to this  vehicle in balance terms.</vt:lpstr>
      <vt:lpstr>FRICTION</vt:lpstr>
      <vt:lpstr>Friction</vt:lpstr>
      <vt:lpstr>Student Activity 4: Friction </vt:lpstr>
      <vt:lpstr>Static Friction</vt:lpstr>
      <vt:lpstr>Sliding Friction</vt:lpstr>
      <vt:lpstr>Sliding Friction and Mass</vt:lpstr>
      <vt:lpstr>Rolling Friction</vt:lpstr>
      <vt:lpstr>Inertia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Activity 5a: Traction</vt:lpstr>
      <vt:lpstr>Student Activity 5b: Loss of Traction</vt:lpstr>
      <vt:lpstr>Momentum in Winter</vt:lpstr>
      <vt:lpstr>MAXIMUM VEHICLE LOAD</vt:lpstr>
      <vt:lpstr>Vehicle Load Considerations</vt:lpstr>
      <vt:lpstr>EXCEEDING MAXIMUM LOAD</vt:lpstr>
      <vt:lpstr>PowerPoint Presentation</vt:lpstr>
      <vt:lpstr>PowerPoint Presentation</vt:lpstr>
      <vt:lpstr>PowerPoint Presentation</vt:lpstr>
      <vt:lpstr>LOAD AND BALANCE</vt:lpstr>
      <vt:lpstr>Height of the Vehicle</vt:lpstr>
      <vt:lpstr>Which one is more likely to roll over?</vt:lpstr>
      <vt:lpstr>What about this vehicle’s center of gravity?</vt:lpstr>
      <vt:lpstr>PowerPoint Presentation</vt:lpstr>
      <vt:lpstr>Putting it all Together</vt:lpstr>
      <vt:lpstr>Manage Natural Laws by:</vt:lpstr>
      <vt:lpstr>Look at the following slides …</vt:lpstr>
      <vt:lpstr>PowerPoint Presentation</vt:lpstr>
      <vt:lpstr>PowerPoint Presentation</vt:lpstr>
      <vt:lpstr>Vehicle Maintenance</vt:lpstr>
      <vt:lpstr>Occupant Protection</vt:lpstr>
      <vt:lpstr>You can’t beat physics—SLOW DOWN!</vt:lpstr>
      <vt:lpstr>Montana Driver Education and Training Standards and Benchmarks</vt:lpstr>
    </vt:vector>
  </TitlesOfParts>
  <Company>DTS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Laws</dc:title>
  <dc:creator>Rich Hanson;Montana Office of Public Instruction</dc:creator>
  <cp:lastModifiedBy>Borneman, Patricia</cp:lastModifiedBy>
  <cp:revision>322</cp:revision>
  <cp:lastPrinted>2014-04-24T20:05:49Z</cp:lastPrinted>
  <dcterms:created xsi:type="dcterms:W3CDTF">2013-08-07T20:01:20Z</dcterms:created>
  <dcterms:modified xsi:type="dcterms:W3CDTF">2018-06-14T15:33:43Z</dcterms:modified>
</cp:coreProperties>
</file>